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60" r:id="rId4"/>
    <p:sldId id="276" r:id="rId5"/>
    <p:sldId id="277" r:id="rId6"/>
    <p:sldId id="278" r:id="rId7"/>
    <p:sldId id="279" r:id="rId8"/>
    <p:sldId id="272" r:id="rId9"/>
    <p:sldId id="273" r:id="rId10"/>
    <p:sldId id="282" r:id="rId11"/>
    <p:sldId id="284" r:id="rId12"/>
    <p:sldId id="283" r:id="rId13"/>
    <p:sldId id="285" r:id="rId14"/>
    <p:sldId id="289" r:id="rId15"/>
    <p:sldId id="286" r:id="rId16"/>
    <p:sldId id="287" r:id="rId17"/>
    <p:sldId id="288" r:id="rId18"/>
    <p:sldId id="269" r:id="rId19"/>
  </p:sldIdLst>
  <p:sldSz cx="12192000" cy="6858000"/>
  <p:notesSz cx="6858000" cy="9144000"/>
  <p:embeddedFontLst>
    <p:embeddedFont>
      <p:font typeface="NanumSquare" panose="020B0600000101010101" pitchFamily="50" charset="-127"/>
      <p:regular r:id="rId21"/>
    </p:embeddedFont>
    <p:embeddedFont>
      <p:font typeface="NanumSquare Bold" panose="020B0600000101010101" pitchFamily="50" charset="-127"/>
      <p:bold r:id="rId22"/>
    </p:embeddedFont>
    <p:embeddedFont>
      <p:font typeface="NanumSquare ExtraBold" panose="020B0600000101010101" pitchFamily="50" charset="-127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78A"/>
    <a:srgbClr val="242626"/>
    <a:srgbClr val="A99C90"/>
    <a:srgbClr val="FE575E"/>
    <a:srgbClr val="FF3748"/>
    <a:srgbClr val="799FBD"/>
    <a:srgbClr val="C7DDED"/>
    <a:srgbClr val="262626"/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06397-7EBE-43D2-B3D0-24E574F45E6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6BD7E-24F8-43A4-82E6-85F31256E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안녕하십니까 저희 팀이 준비한 프로젝트는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PC방</a:t>
            </a:r>
            <a:r>
              <a:rPr lang="ko-KR" altLang="en-US">
                <a:latin typeface="Calibri"/>
                <a:ea typeface="맑은 고딕"/>
                <a:cs typeface="Calibri"/>
              </a:rPr>
              <a:t> 음식 주문 시스템 입니다. 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일단 준비한 목차부터 보시죠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첫번째로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팀명</a:t>
            </a:r>
            <a:r>
              <a:rPr lang="ko-KR" altLang="en-US">
                <a:latin typeface="Calibri"/>
                <a:ea typeface="맑은 고딕"/>
                <a:cs typeface="Calibri"/>
              </a:rPr>
              <a:t> 및 구성원 역할에 대해 간단히 소개를 드리고 바로 프로젝트 목표와 내용에 대해 설명 드리겠습니다.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 다음으로 레이아웃 구성을 보며 프레임이 어떤 식으로 구성이 되었는지 보여드리고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데이터베이스 구성을 확인하여 내부적으로는 어떤 방식으로 돌아가는지 설명 드리겠습니다.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 후 프레임과 데이터베이스의 상호관계를 보며 전체적인 흐름을 보여드리고 현재까지 어디까지 구현이 되어있는지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간단한 동영상으로 준비를 했습니다. 그 후 현재까지 프로젝트를 만들었던 일정과 추후에 구현할 것들에 대한 일정으로 발표를 마무리 하겠습니다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0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전체적인 흐름도를 보겠습니다</a:t>
            </a:r>
            <a:r>
              <a:rPr lang="en-US" altLang="ko-KR"/>
              <a:t>.</a:t>
            </a:r>
          </a:p>
          <a:p>
            <a:r>
              <a:rPr lang="ko-KR" altLang="en-US"/>
              <a:t>먼저 사용자의 입장입니다</a:t>
            </a:r>
            <a:r>
              <a:rPr lang="en-US" altLang="ko-KR"/>
              <a:t>.</a:t>
            </a:r>
          </a:p>
          <a:p>
            <a:r>
              <a:rPr lang="ko-KR" altLang="en-US"/>
              <a:t>사용자의 </a:t>
            </a:r>
            <a:r>
              <a:rPr lang="en-US" altLang="ko-KR"/>
              <a:t>PC</a:t>
            </a:r>
            <a:r>
              <a:rPr lang="ko-KR" altLang="en-US"/>
              <a:t>에서 사용자 초기 프레임을 실행하게 되면 랜덤으로 </a:t>
            </a:r>
            <a:r>
              <a:rPr lang="en-US" altLang="ko-KR"/>
              <a:t>PC</a:t>
            </a:r>
            <a:r>
              <a:rPr lang="ko-KR" altLang="en-US"/>
              <a:t>번호를 정하게 됩니다</a:t>
            </a:r>
            <a:r>
              <a:rPr lang="en-US" altLang="ko-KR"/>
              <a:t>.</a:t>
            </a:r>
          </a:p>
          <a:p>
            <a:r>
              <a:rPr lang="ko-KR" altLang="en-US" err="1"/>
              <a:t>랜덤값으로</a:t>
            </a:r>
            <a:r>
              <a:rPr lang="ko-KR" altLang="en-US"/>
              <a:t> 정해진 </a:t>
            </a:r>
            <a:r>
              <a:rPr lang="en-US" altLang="ko-KR"/>
              <a:t>PC</a:t>
            </a:r>
            <a:r>
              <a:rPr lang="ko-KR" altLang="en-US"/>
              <a:t>번호를 데이터베이스의 상태 테이블과 연동하여 해당 </a:t>
            </a:r>
            <a:r>
              <a:rPr lang="en-US" altLang="ko-KR"/>
              <a:t>PC</a:t>
            </a:r>
            <a:r>
              <a:rPr lang="ko-KR" altLang="en-US"/>
              <a:t>번호의 상태를 온라인으로 변경합니다</a:t>
            </a:r>
            <a:r>
              <a:rPr lang="en-US" altLang="ko-KR"/>
              <a:t>.</a:t>
            </a:r>
          </a:p>
          <a:p>
            <a:r>
              <a:rPr lang="ko-KR" altLang="en-US"/>
              <a:t>사용 종료 버튼을 클릭하면 상태를 오프라인으로 바꾸고 프로그램이 종료되며</a:t>
            </a:r>
            <a:endParaRPr lang="en-US" altLang="ko-KR"/>
          </a:p>
          <a:p>
            <a:r>
              <a:rPr lang="ko-KR" altLang="en-US"/>
              <a:t>상품 주문 버튼을 클릭하면 음식을 주문할 수 있는 프레임을 표시합니다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그럼 그 상품 주문 프레임을 살펴보겠습니다</a:t>
            </a:r>
            <a:r>
              <a:rPr lang="en-US" altLang="ko-KR"/>
              <a:t>.</a:t>
            </a:r>
          </a:p>
          <a:p>
            <a:r>
              <a:rPr lang="ko-KR" altLang="en-US"/>
              <a:t>카테고리 리스트에서 카테고리를 선택하면 데이터베이스의 제품 테이블에서 카테고리 별로 제품들을 불러옵니다</a:t>
            </a:r>
            <a:r>
              <a:rPr lang="en-US" altLang="ko-KR"/>
              <a:t>.</a:t>
            </a:r>
          </a:p>
          <a:p>
            <a:r>
              <a:rPr lang="ko-KR" altLang="en-US"/>
              <a:t>불러온 </a:t>
            </a:r>
            <a:r>
              <a:rPr lang="ko-KR" altLang="en-US" err="1"/>
              <a:t>제품들에서</a:t>
            </a:r>
            <a:r>
              <a:rPr lang="ko-KR" altLang="en-US"/>
              <a:t> 담기를 클릭하면 왼쪽 아래 상품 주문 목록 리스트에 추가되고</a:t>
            </a:r>
            <a:endParaRPr lang="en-US" altLang="ko-KR"/>
          </a:p>
          <a:p>
            <a:r>
              <a:rPr lang="ko-KR" altLang="en-US"/>
              <a:t>결제 방법과 주문 요청사항을 입력하고 주문하기 버튼을 누르면 입력한 정보들을 종합하여 주문 테이블에 작성합니다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9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카운터의 입장에서 살펴보겠습니다</a:t>
            </a:r>
            <a:r>
              <a:rPr lang="en-US" altLang="ko-KR"/>
              <a:t>.</a:t>
            </a:r>
          </a:p>
          <a:p>
            <a:r>
              <a:rPr lang="ko-KR" altLang="en-US"/>
              <a:t>카운터의 메인 프레임은 실시간으로 데이터베이스와 동기화를 하며 </a:t>
            </a:r>
            <a:r>
              <a:rPr lang="ko-KR" altLang="en-US" err="1"/>
              <a:t>몇번</a:t>
            </a:r>
            <a:r>
              <a:rPr lang="ko-KR" altLang="en-US"/>
              <a:t> </a:t>
            </a:r>
            <a:r>
              <a:rPr lang="en-US" altLang="ko-KR"/>
              <a:t>PC</a:t>
            </a:r>
            <a:r>
              <a:rPr lang="ko-KR" altLang="en-US"/>
              <a:t>가 온라인인지 확인하여 해당 </a:t>
            </a:r>
            <a:r>
              <a:rPr lang="en-US" altLang="ko-KR"/>
              <a:t>PC</a:t>
            </a:r>
            <a:r>
              <a:rPr lang="ko-KR" altLang="en-US"/>
              <a:t>가 온라인임을 표시합니다</a:t>
            </a:r>
            <a:r>
              <a:rPr lang="en-US" altLang="ko-KR"/>
              <a:t>.</a:t>
            </a:r>
          </a:p>
          <a:p>
            <a:r>
              <a:rPr lang="ko-KR" altLang="en-US"/>
              <a:t>또한 주문 테이블과도 동기화를 하여 주문이 들어온 자리는 빨간색으로 표시하여 주문 내역이 있음을 알려줍니다</a:t>
            </a:r>
            <a:r>
              <a:rPr lang="en-US" altLang="ko-KR"/>
              <a:t>.</a:t>
            </a:r>
          </a:p>
          <a:p>
            <a:r>
              <a:rPr lang="ko-KR" altLang="en-US"/>
              <a:t>왼쪽에도 주문이 들어온 자리의 </a:t>
            </a:r>
            <a:r>
              <a:rPr lang="en-US" altLang="ko-KR"/>
              <a:t>PC</a:t>
            </a:r>
            <a:r>
              <a:rPr lang="ko-KR" altLang="en-US"/>
              <a:t>번호를 순서대로 리스트로 표시하여 좀 더 확인하기 쉽게 해줍니다</a:t>
            </a:r>
            <a:r>
              <a:rPr lang="en-US" altLang="ko-KR"/>
              <a:t>.</a:t>
            </a:r>
          </a:p>
          <a:p>
            <a:r>
              <a:rPr lang="ko-KR" altLang="en-US"/>
              <a:t>주문이 발생하여 빨간색으로 표시된 자리를 클릭하면 바로 위에 작은 프레임이 뜨면서 세부적인 주문 내역을 확인할 수 있도록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8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작은 프레임에 대해서도 살펴보겠습니다</a:t>
            </a:r>
            <a:r>
              <a:rPr lang="en-US" altLang="ko-KR"/>
              <a:t>.</a:t>
            </a:r>
          </a:p>
          <a:p>
            <a:r>
              <a:rPr lang="ko-KR" altLang="en-US"/>
              <a:t>메인 프레임에서 선택한 </a:t>
            </a:r>
            <a:r>
              <a:rPr lang="en-US" altLang="ko-KR"/>
              <a:t>PC</a:t>
            </a:r>
            <a:r>
              <a:rPr lang="ko-KR" altLang="en-US"/>
              <a:t>번호를 가지고 데이터베이스에 접속하여 해당 </a:t>
            </a:r>
            <a:r>
              <a:rPr lang="en-US" altLang="ko-KR"/>
              <a:t>PC</a:t>
            </a:r>
            <a:r>
              <a:rPr lang="ko-KR" altLang="en-US"/>
              <a:t>번호에서 어떤 주문 내역이 있는지 불러와 프레임에 표시합니다</a:t>
            </a:r>
            <a:r>
              <a:rPr lang="en-US" altLang="ko-KR"/>
              <a:t>.</a:t>
            </a:r>
          </a:p>
          <a:p>
            <a:r>
              <a:rPr lang="ko-KR" altLang="en-US"/>
              <a:t>주문 내역을 확인하고 제품을 제공한 뒤 접수 완료 버튼을 클릭하면 해당 </a:t>
            </a:r>
            <a:r>
              <a:rPr lang="en-US" altLang="ko-KR"/>
              <a:t>PC</a:t>
            </a:r>
            <a:r>
              <a:rPr lang="ko-KR" altLang="en-US"/>
              <a:t>의 주문 내역을 삭제하고 프레임을 닫습니다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20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그러면 현재 어디까지 진행되었는지 진행상황을 살펴보겠습니다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사용자 입장에서 시작해보겠습니다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--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동영상시작</a:t>
            </a:r>
            <a:r>
              <a:rPr lang="en-US" altLang="ko-KR">
                <a:latin typeface="Calibri"/>
                <a:ea typeface="맑은 고딕"/>
                <a:cs typeface="Calibri"/>
              </a:rPr>
              <a:t>--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처음으로 사용자 초기 프레임을 실행시켜 상품 주문 버튼을 누르면  상품 주문 창이 나오게 됩니다. </a:t>
            </a:r>
            <a:endParaRPr lang="ko-KR">
              <a:ea typeface="맑은 고딕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카테고리에 있는 각 메뉴를 클릭하면 메뉴에 맞는 음식들이 나오고 담기를 누르면 상품이  상품주문목록에 들어가고 현금 또는 카드를 선택한 다음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Calibri"/>
                <a:ea typeface="맑은 고딕"/>
                <a:cs typeface="Calibri"/>
              </a:rPr>
              <a:t>주문하기 버튼을 누르면 </a:t>
            </a:r>
            <a:r>
              <a:rPr lang="ko-KR" altLang="ko-KR">
                <a:ea typeface="맑은 고딕"/>
              </a:rPr>
              <a:t>상품 주문 창이 꺼지</a:t>
            </a:r>
            <a:r>
              <a:rPr lang="ko-KR" altLang="en-US">
                <a:ea typeface="맑은 고딕"/>
              </a:rPr>
              <a:t>며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db에</a:t>
            </a:r>
            <a:r>
              <a:rPr lang="ko-KR" altLang="en-US">
                <a:latin typeface="Calibri"/>
                <a:ea typeface="맑은 고딕"/>
                <a:cs typeface="Calibri"/>
              </a:rPr>
              <a:t> 정보가 입력되어야 하지만 현재는 아직 구현되지 않았습니다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pPr>
              <a:defRPr/>
            </a:pPr>
            <a:r>
              <a:rPr lang="ko-KR" altLang="en-US">
                <a:latin typeface="Calibri"/>
                <a:ea typeface="맑은 고딕"/>
                <a:cs typeface="Calibri"/>
              </a:rPr>
              <a:t>그리고 사용자 초기 프레임에서 사용종료 버튼을 누르면 창이 꺼집니다.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6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 카운터 화면 입니다.</a:t>
            </a:r>
            <a:endParaRPr lang="ko-KR" altLang="en-US"/>
          </a:p>
          <a:p>
            <a:r>
              <a:rPr lang="ko-KR" altLang="en-US">
                <a:ea typeface="맑은 고딕"/>
              </a:rPr>
              <a:t>현재 데이터베이스에서 정보를 실시간으로 읽어와서 온라인과 오프라인을 표시하도록 구현한 상태입니다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0과 1로 </a:t>
            </a:r>
            <a:r>
              <a:rPr lang="en-US" altLang="ko-KR" err="1">
                <a:ea typeface="맑은 고딕"/>
              </a:rPr>
              <a:t>오프라인과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온라인을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구분하고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온라인일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패널색을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초록색으로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변경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err="1"/>
              <a:t>지금은</a:t>
            </a:r>
            <a:r>
              <a:rPr lang="en-US"/>
              <a:t> </a:t>
            </a:r>
            <a:r>
              <a:rPr lang="en-US" err="1"/>
              <a:t>구현이</a:t>
            </a:r>
            <a:r>
              <a:rPr lang="en-US"/>
              <a:t> </a:t>
            </a:r>
            <a:r>
              <a:rPr lang="en-US" err="1"/>
              <a:t>안되었지만</a:t>
            </a:r>
            <a:r>
              <a:rPr lang="en-US"/>
              <a:t> </a:t>
            </a:r>
            <a:endParaRPr lang="en-US">
              <a:ea typeface="맑은 고딕"/>
            </a:endParaRPr>
          </a:p>
          <a:p>
            <a:r>
              <a:rPr lang="en-US" altLang="ko-KR" err="1">
                <a:ea typeface="맑은 고딕"/>
              </a:rPr>
              <a:t>만약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손님화면에서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주문하기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버튼이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눌리면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패널이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빨간색으로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바뀌면서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주문한지</a:t>
            </a:r>
            <a:r>
              <a:rPr lang="en-US" altLang="ko-KR">
                <a:ea typeface="맑은 고딕"/>
              </a:rPr>
              <a:t> 몇 </a:t>
            </a:r>
            <a:r>
              <a:rPr lang="en-US" altLang="ko-KR" err="1">
                <a:ea typeface="맑은 고딕"/>
              </a:rPr>
              <a:t>초가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지났는지를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알려주는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타이머가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동시에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주문목록에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손님PC번호가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들어가게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그러면서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색깔이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변한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손님PC를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클릭하게</a:t>
            </a:r>
            <a:r>
              <a:rPr lang="en-US" altLang="ko-KR">
                <a:ea typeface="맑은 고딕"/>
              </a:rPr>
              <a:t> 되면 카운터 화면 창이 </a:t>
            </a:r>
            <a:r>
              <a:rPr lang="en-US" altLang="ko-KR" err="1">
                <a:ea typeface="맑은 고딕"/>
              </a:rPr>
              <a:t>뜨게되면서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상품명과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개수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가격과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결제방법이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나오게됩니다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접수완료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버튼을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누르게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되면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손님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확인창이꺼지게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됩니다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62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 드리겠습니다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현재까지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진행된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일정입니다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첫번째로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시작한 것은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en-US" err="1"/>
              <a:t>두번째는</a:t>
            </a:r>
            <a:r>
              <a:rPr lang="en-US"/>
              <a:t> </a:t>
            </a:r>
            <a:r>
              <a:rPr lang="en-US" err="1"/>
              <a:t>레이아웃</a:t>
            </a:r>
            <a:r>
              <a:rPr lang="en-US"/>
              <a:t> </a:t>
            </a:r>
            <a:r>
              <a:rPr lang="en-US" err="1"/>
              <a:t>정하기입니다</a:t>
            </a:r>
            <a:r>
              <a:rPr lang="en-US"/>
              <a:t>. </a:t>
            </a:r>
            <a:r>
              <a:rPr lang="en-US" err="1"/>
              <a:t>레이아웃은</a:t>
            </a:r>
            <a:r>
              <a:rPr lang="en-US"/>
              <a:t> </a:t>
            </a:r>
            <a:r>
              <a:rPr lang="en-US" err="1"/>
              <a:t>서로</a:t>
            </a:r>
            <a:r>
              <a:rPr lang="en-US"/>
              <a:t> </a:t>
            </a:r>
            <a:r>
              <a:rPr lang="en-US" err="1"/>
              <a:t>공평하게</a:t>
            </a:r>
            <a:r>
              <a:rPr lang="en-US"/>
              <a:t> </a:t>
            </a:r>
            <a:r>
              <a:rPr lang="en-US" err="1"/>
              <a:t>사다리타기를</a:t>
            </a:r>
            <a:r>
              <a:rPr lang="en-US"/>
              <a:t> </a:t>
            </a:r>
            <a:r>
              <a:rPr lang="en-US" err="1"/>
              <a:t>하였습니다</a:t>
            </a:r>
            <a:r>
              <a:rPr lang="en-US"/>
              <a:t>.</a:t>
            </a:r>
            <a:endParaRPr lang="en-US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세번째는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디자인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레이아웃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수정입니다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각각의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색을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입히고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발표전까지</a:t>
            </a:r>
            <a:endParaRPr 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부족하거나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있으면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좋을것</a:t>
            </a:r>
            <a:r>
              <a:rPr lang="ko-KR" altLang="en-US">
                <a:ea typeface="맑은 고딕"/>
              </a:rPr>
              <a:t> 같은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부분들을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추가하여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다듬었습니다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327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앞으로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진행될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일정들입니다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4</a:t>
            </a:r>
            <a:r>
              <a:rPr lang="ko-KR" altLang="en-US">
                <a:ea typeface="맑은 고딕"/>
              </a:rPr>
              <a:t>번째는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db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연결하기입니다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db</a:t>
            </a:r>
            <a:r>
              <a:rPr lang="ko-KR" altLang="en-US" err="1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연결시켜줍니다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5</a:t>
            </a:r>
            <a:r>
              <a:rPr lang="ko-KR" altLang="en-US">
                <a:ea typeface="맑은 고딕"/>
              </a:rPr>
              <a:t>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이벤트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구현입니다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db</a:t>
            </a:r>
            <a:r>
              <a:rPr lang="ko-KR" altLang="en-US">
                <a:ea typeface="맑은 고딕"/>
              </a:rPr>
              <a:t>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연결시켜주었기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필요한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이벤트들을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구현합니다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6</a:t>
            </a:r>
            <a:r>
              <a:rPr lang="ko-KR" altLang="en-US">
                <a:ea typeface="맑은 고딕"/>
              </a:rPr>
              <a:t>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제출하기전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점검하여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부족한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부분들을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다듬는 것을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하고 있습니다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8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지금까지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 들어주셔서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감사합니다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5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일단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저희의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팀명은</a:t>
            </a:r>
            <a:r>
              <a:rPr lang="en-US" altLang="ko-KR">
                <a:latin typeface="Calibri"/>
                <a:ea typeface="맑은 고딕"/>
                <a:cs typeface="Calibri"/>
              </a:rPr>
              <a:t> 1박 2이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팀원들의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이름을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보시면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바로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이해가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가실겁니다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endParaRPr lang="ko-KR" altLang="en-US"/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다음으로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구성원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역할입니다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대표적으로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자료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수집을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맡았고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옆에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이정윤씨는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데이터베이스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구축</a:t>
            </a:r>
            <a:r>
              <a:rPr lang="en-US" altLang="ko-KR">
                <a:latin typeface="Calibri"/>
                <a:ea typeface="맑은 고딕"/>
                <a:cs typeface="Calibri"/>
              </a:rPr>
              <a:t> /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연결을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맡았구요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그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옆에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이준기씨는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전체적인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디자인을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맡았습니다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5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 팀의 프로젝트의 목표는 </a:t>
            </a:r>
            <a:r>
              <a:rPr lang="ko-KR" altLang="en-US" err="1">
                <a:ea typeface="맑은 고딕"/>
              </a:rPr>
              <a:t>PC방의</a:t>
            </a:r>
            <a:r>
              <a:rPr lang="ko-KR" altLang="en-US">
                <a:ea typeface="맑은 고딕"/>
              </a:rPr>
              <a:t> 음식 주문 시스템을 직접 만들어보고 구현하는 것이고,</a:t>
            </a:r>
          </a:p>
          <a:p>
            <a:r>
              <a:rPr lang="ko-KR" altLang="en-US">
                <a:ea typeface="맑은 고딕"/>
              </a:rPr>
              <a:t>내용은 이해하기 쉽게 옆에 이미지로 준비해봤습니다.</a:t>
            </a:r>
          </a:p>
          <a:p>
            <a:r>
              <a:rPr lang="ko-KR" altLang="en-US">
                <a:ea typeface="맑은 고딕"/>
              </a:rPr>
              <a:t>이렇게 사용자 프레임에서 데이터베이스에 실시간으로 데이터를 주고받고,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카운터 프레임에서 또한 데이터 베이스에 실시간으로 데이터를 주고받는 시스템입니다.</a:t>
            </a:r>
            <a:endParaRPr lang="ko-KR" altLang="en-US"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처음으로 볼 프레임은 사용자 초기 프레임인데요.</a:t>
            </a:r>
          </a:p>
          <a:p>
            <a:r>
              <a:rPr lang="ko-KR" altLang="en-US">
                <a:ea typeface="맑은 고딕"/>
              </a:rPr>
              <a:t>이 초기 화면은 그리드 레이아웃을 사용하여 구성을 하였습니다.</a:t>
            </a:r>
          </a:p>
          <a:p>
            <a:r>
              <a:rPr lang="ko-KR" altLang="en-US">
                <a:ea typeface="맑은 고딕"/>
              </a:rPr>
              <a:t>사용시간, 시작시간, </a:t>
            </a:r>
            <a:r>
              <a:rPr lang="ko-KR" altLang="en-US" err="1">
                <a:ea typeface="맑은 고딕"/>
              </a:rPr>
              <a:t>pc번호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남은시간을</a:t>
            </a:r>
            <a:r>
              <a:rPr lang="ko-KR" altLang="en-US">
                <a:ea typeface="맑은 고딕"/>
              </a:rPr>
              <a:t> 라벨로 구성하였고,</a:t>
            </a:r>
          </a:p>
          <a:p>
            <a:r>
              <a:rPr lang="ko-KR" altLang="en-US">
                <a:ea typeface="맑은 고딕"/>
              </a:rPr>
              <a:t>상품 주문 버튼과 사용 종료 버튼을 넣었습니다.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8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사용자 초기 프레임에서 상품주문을 누르면 나오는 사용자 상품 주문 프레임입니다.</a:t>
            </a:r>
          </a:p>
          <a:p>
            <a:r>
              <a:rPr lang="ko-KR" altLang="en-US">
                <a:ea typeface="맑은 고딕"/>
              </a:rPr>
              <a:t>전체적인 구성은 </a:t>
            </a:r>
            <a:r>
              <a:rPr lang="ko-KR" altLang="en-US" err="1">
                <a:ea typeface="맑은 고딕"/>
              </a:rPr>
              <a:t>보더</a:t>
            </a:r>
            <a:r>
              <a:rPr lang="ko-KR" altLang="en-US">
                <a:ea typeface="맑은 고딕"/>
              </a:rPr>
              <a:t> 레이아웃으로 구성하였고, 카테고리와 선택한 제품들은 리스트로 구성을 하였습니다.</a:t>
            </a:r>
          </a:p>
          <a:p>
            <a:r>
              <a:rPr lang="ko-KR" altLang="en-US">
                <a:ea typeface="맑은 고딕"/>
              </a:rPr>
              <a:t>제품들 마다 패널과 담기라는 버튼을 만들어 주었고, 결제 방법은 라디오 버튼으로 만들어 주었습니다.</a:t>
            </a:r>
          </a:p>
          <a:p>
            <a:r>
              <a:rPr lang="ko-KR" altLang="en-US">
                <a:ea typeface="맑은 고딕"/>
              </a:rPr>
              <a:t>또한 </a:t>
            </a:r>
            <a:r>
              <a:rPr lang="ko-KR" altLang="en-US" err="1">
                <a:ea typeface="맑은 고딕"/>
              </a:rPr>
              <a:t>텍스트에어리아를</a:t>
            </a:r>
            <a:r>
              <a:rPr lang="ko-KR" altLang="en-US">
                <a:ea typeface="맑은 고딕"/>
              </a:rPr>
              <a:t> 넣어 주문 요청 사항도 받을 수 있게 해줬습니다.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3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다음은 카운터 메인 프레임입니다. 이 또한 전체적인 구성은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보더</a:t>
            </a:r>
            <a:r>
              <a:rPr lang="ko-KR" altLang="en-US">
                <a:latin typeface="Calibri"/>
                <a:ea typeface="맑은 고딕"/>
                <a:cs typeface="Calibri"/>
              </a:rPr>
              <a:t> 레이아웃 입니다. 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왼쪽에 보이시는 것처럼 주문한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PC들의</a:t>
            </a:r>
            <a:r>
              <a:rPr lang="ko-KR" altLang="en-US">
                <a:latin typeface="Calibri"/>
                <a:ea typeface="맑은 고딕"/>
                <a:cs typeface="Calibri"/>
              </a:rPr>
              <a:t> 목록이 리스트로 들어갑니다.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센터에는 3개의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그리드레이아웃으로</a:t>
            </a:r>
            <a:r>
              <a:rPr lang="ko-KR" altLang="en-US">
                <a:latin typeface="Calibri"/>
                <a:ea typeface="맑은 고딕"/>
                <a:cs typeface="Calibri"/>
              </a:rPr>
              <a:t> 1개의 레이아웃당 10개의 패널을 집어넣어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총 30개의 </a:t>
            </a:r>
            <a:r>
              <a:rPr lang="en-US" altLang="ko-KR">
                <a:latin typeface="Calibri"/>
                <a:ea typeface="맑은 고딕"/>
                <a:cs typeface="Calibri"/>
              </a:rPr>
              <a:t>PC</a:t>
            </a:r>
            <a:r>
              <a:rPr lang="ko-KR" altLang="en-US">
                <a:latin typeface="Calibri"/>
                <a:ea typeface="맑은 고딕"/>
                <a:cs typeface="Calibri"/>
              </a:rPr>
              <a:t>를 구성했습니다.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8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다음은 카운터 주문 확인 프레임입니다. 이 또한 </a:t>
            </a:r>
            <a:r>
              <a:rPr lang="ko-KR" altLang="en-US" err="1">
                <a:ea typeface="맑은 고딕"/>
              </a:rPr>
              <a:t>기본틀은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보더</a:t>
            </a:r>
            <a:r>
              <a:rPr lang="ko-KR" altLang="en-US">
                <a:ea typeface="맑은 고딕"/>
              </a:rPr>
              <a:t> 레이아웃입니다.</a:t>
            </a:r>
          </a:p>
          <a:p>
            <a:r>
              <a:rPr lang="ko-KR" altLang="en-US">
                <a:ea typeface="맑은 고딕"/>
              </a:rPr>
              <a:t>우선 다른 프레임과 달리 타이틀 바를 삭제하였고, 현재 들어온 주문 내역을 테이블로 표시했습니다.</a:t>
            </a:r>
          </a:p>
          <a:p>
            <a:r>
              <a:rPr lang="ko-KR" altLang="en-US">
                <a:ea typeface="맑은 고딕"/>
              </a:rPr>
              <a:t>요청사항을 확인하기 위한 </a:t>
            </a:r>
            <a:r>
              <a:rPr lang="ko-KR" altLang="en-US" err="1">
                <a:ea typeface="맑은 고딕"/>
              </a:rPr>
              <a:t>텍스트에어리어도</a:t>
            </a:r>
            <a:r>
              <a:rPr lang="ko-KR" altLang="en-US">
                <a:ea typeface="맑은 고딕"/>
              </a:rPr>
              <a:t> 추가를 하였고, 얼마를 </a:t>
            </a:r>
            <a:r>
              <a:rPr lang="ko-KR" altLang="en-US" err="1">
                <a:ea typeface="맑은 고딕"/>
              </a:rPr>
              <a:t>어떤방식으로</a:t>
            </a:r>
            <a:r>
              <a:rPr lang="ko-KR" altLang="en-US">
                <a:ea typeface="맑은 고딕"/>
              </a:rPr>
              <a:t> 결제할지 보여주는 라벨과</a:t>
            </a:r>
          </a:p>
          <a:p>
            <a:r>
              <a:rPr lang="ko-KR" altLang="en-US">
                <a:ea typeface="맑은 고딕"/>
              </a:rPr>
              <a:t>접수 완료 버튼을 구성하여 마무리 지었습니다.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2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데이터베이스 구성을 설명하겠습니다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학교 서버를 사용하여 데이터베이스를 구축하였습니다</a:t>
            </a:r>
            <a:r>
              <a:rPr lang="en-US" altLang="ko-KR"/>
              <a:t>.</a:t>
            </a:r>
          </a:p>
          <a:p>
            <a:r>
              <a:rPr lang="en-US" altLang="ko-KR"/>
              <a:t>PC</a:t>
            </a:r>
            <a:r>
              <a:rPr lang="ko-KR" altLang="en-US"/>
              <a:t>들의 온라인과 오프라인 상태를 알려줄 상태 테이블</a:t>
            </a:r>
            <a:endParaRPr lang="en-US" altLang="ko-KR"/>
          </a:p>
          <a:p>
            <a:r>
              <a:rPr lang="ko-KR" altLang="en-US"/>
              <a:t>제품의 이름</a:t>
            </a:r>
            <a:r>
              <a:rPr lang="en-US" altLang="ko-KR"/>
              <a:t>, </a:t>
            </a:r>
            <a:r>
              <a:rPr lang="ko-KR" altLang="en-US"/>
              <a:t>카테고리</a:t>
            </a:r>
            <a:r>
              <a:rPr lang="en-US" altLang="ko-KR"/>
              <a:t>, </a:t>
            </a:r>
            <a:r>
              <a:rPr lang="ko-KR" altLang="en-US"/>
              <a:t>가격</a:t>
            </a:r>
            <a:r>
              <a:rPr lang="en-US" altLang="ko-KR"/>
              <a:t> </a:t>
            </a:r>
            <a:r>
              <a:rPr lang="ko-KR" altLang="en-US"/>
              <a:t>정보를 저장할 제품 테이블</a:t>
            </a:r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PC</a:t>
            </a:r>
            <a:r>
              <a:rPr lang="ko-KR" altLang="en-US"/>
              <a:t>에서 제품을 주문한 내역을 저장할 주문 테이블 이렇게 </a:t>
            </a:r>
            <a:r>
              <a:rPr lang="en-US" altLang="ko-KR"/>
              <a:t>3</a:t>
            </a:r>
            <a:r>
              <a:rPr lang="ko-KR" altLang="en-US"/>
              <a:t>가지 테이블로 구성했습니다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1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관계는 본 화면과 같이 구성하였습니다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상태 테이블의 </a:t>
            </a:r>
            <a:r>
              <a:rPr lang="en-US" altLang="ko-KR"/>
              <a:t>PC</a:t>
            </a:r>
            <a:r>
              <a:rPr lang="ko-KR" altLang="en-US"/>
              <a:t>번호와 주문 테이블의 </a:t>
            </a:r>
            <a:r>
              <a:rPr lang="en-US" altLang="ko-KR"/>
              <a:t>PC</a:t>
            </a:r>
            <a:r>
              <a:rPr lang="ko-KR" altLang="en-US"/>
              <a:t>번호를 연결하고</a:t>
            </a:r>
            <a:endParaRPr lang="en-US" altLang="ko-KR"/>
          </a:p>
          <a:p>
            <a:r>
              <a:rPr lang="ko-KR" altLang="en-US"/>
              <a:t>제품 테이블의 제품명과 주문 테이블의 제품명을 연결하였습니다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6BD7E-24F8-43A4-82E6-85F31256EB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3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37C3-297D-4EBA-8885-DDD9744D5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30CB7-B757-408C-8BE4-3E6CB831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BB255-9053-4D47-BBFA-F346FE2B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3BC6-F356-456E-B93C-CEFE88E5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EBF5C-8E4A-4DAE-B18E-BE200441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8ACA-1901-4285-A502-3EBACD8D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BAF7-D5D1-4073-A757-FA6FC300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748E-333E-4A02-9F3B-F666D1DA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C6241-2F31-4AF6-9191-C164DBF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01917-43A0-41A5-988D-F6DF31BA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9ECF1A-F9A8-4509-8E07-F0651C101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B4467-E415-421F-A744-D9ACE60B1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C7AD8-61E8-468A-ADD3-7296BF7C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9341C-556F-4AC4-A9FE-94063469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ABD41-ADB8-4E65-8694-1F5DD82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D0ED2-8271-4069-9119-C0E27CB6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89113-C769-4D90-A8B2-675D839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708AA-7BB0-49DC-8241-9D24FCF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58451-1B2E-41EF-B117-AD77A5B7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46CE-AD47-49D2-9EBA-0B68068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4DDF6-7AD9-42FB-AAA8-3E909D58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1D381-1DC7-404F-B848-25F30D21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C6E06-85A2-4560-940C-9160CDC8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508B8-70B9-4232-BC47-4D50E60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02596-E83A-41C0-8243-0369C334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7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F5A58-453D-4EBC-92CD-E579EEF7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47A74-9D2A-4EE3-92A7-0DE90456C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A217A-1D90-4019-90CC-ADF5C667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40056-9AA5-4C98-A857-42F3C0ED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F1629-27AB-43EA-A97D-16C0D039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FEE53-5EEE-438E-A893-784EB51E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59113-635A-4591-9BEB-58990512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9BDDE-87CF-4CAC-8C24-B934AFE5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DFEFE-31E0-43C6-A147-CF584EA8F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30D488-31E4-470F-9585-E24EA977E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A5CB81-6C35-4770-A395-ED196493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F025D-8D1B-4C6C-A4C7-9C51780A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4DB33-7918-4BAD-8959-244E0AA3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37E8B-3A35-44B4-B378-1052FC72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E63EA-8291-4053-BD58-B5EFDB10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3AE641-BE76-4CEE-BC4A-AC96CB2F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F6A43-2DD7-464B-B106-363F7411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8C0E0B-932D-4A8B-8561-C51FEC82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3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254F7-CA15-4046-B27B-2D8A6202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40984B-362B-4AAE-904F-571D4B14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AFD19-4DAE-4BD6-8B7A-35402540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1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A1C79-B6D0-40C5-9DF2-948A5A57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81A83-EF8B-4EB5-9D8D-C8D6A00E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E1071-825E-4AC0-993C-304B78196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D63C9-96A4-4FD1-9B43-2952FBD1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1F18F-C750-4599-8C41-7799C0C8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F94A7-45A8-489F-A9E6-E8D9337F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9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C681A-D6CD-4728-8C13-24450A6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A2F76-0755-4CB9-A85D-6502FEA89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13485-ED3C-45A0-960D-AC9A838D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728B-01D8-4904-9DF9-2A7E1721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C2282-D7AE-4562-8731-13C39745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A36FF-69CA-4572-A44E-F0700725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2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439C70-3476-462F-8710-E0192FDF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1F453-627D-4292-9940-16EDEDAB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884AB-FD8A-46A0-AB94-356F2FE48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5EBE-AB44-4571-AC0C-0675F78052A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DC5A3-0EF6-486E-AF18-A0333C7D7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45DB-057B-43C8-ADC9-CC8CD0AB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07D1-5D3C-4A58-9570-0B5E894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이(가) 표시된 사진&#10;&#10;자동 생성된 설명">
            <a:extLst>
              <a:ext uri="{FF2B5EF4-FFF2-40B4-BE49-F238E27FC236}">
                <a16:creationId xmlns:a16="http://schemas.microsoft.com/office/drawing/2014/main" id="{BADC2A37-2B2D-46B7-B96B-03596EC6E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40" y="3429000"/>
            <a:ext cx="4677186" cy="3054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A38F-2872-49B2-AF68-18A94B6EA455}"/>
              </a:ext>
            </a:extLst>
          </p:cNvPr>
          <p:cNvSpPr txBox="1"/>
          <p:nvPr/>
        </p:nvSpPr>
        <p:spPr>
          <a:xfrm>
            <a:off x="627152" y="614749"/>
            <a:ext cx="2186817" cy="10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PC</a:t>
            </a:r>
            <a:r>
              <a:rPr lang="ko-KR" altLang="en-US" sz="2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방</a:t>
            </a:r>
            <a:endParaRPr lang="en-US" altLang="ko-KR" sz="24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음식 주문</a:t>
            </a:r>
            <a:r>
              <a:rPr lang="ko-KR" altLang="en-US" sz="2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시스템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B5CBA0-482F-4EEC-8D71-2E81D9963E1A}"/>
              </a:ext>
            </a:extLst>
          </p:cNvPr>
          <p:cNvCxnSpPr>
            <a:cxnSpLocks/>
          </p:cNvCxnSpPr>
          <p:nvPr/>
        </p:nvCxnSpPr>
        <p:spPr>
          <a:xfrm>
            <a:off x="731631" y="1729301"/>
            <a:ext cx="3186698" cy="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6E063E-6119-4C75-B783-13A41725D2E0}"/>
              </a:ext>
            </a:extLst>
          </p:cNvPr>
          <p:cNvSpPr txBox="1"/>
          <p:nvPr/>
        </p:nvSpPr>
        <p:spPr>
          <a:xfrm>
            <a:off x="633248" y="1846395"/>
            <a:ext cx="1428276" cy="795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201845080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박정우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201845092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이정윤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201845093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이준기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6DF6BFD-78F1-4319-B02F-0B11E9DCFE61}"/>
              </a:ext>
            </a:extLst>
          </p:cNvPr>
          <p:cNvCxnSpPr>
            <a:cxnSpLocks/>
          </p:cNvCxnSpPr>
          <p:nvPr/>
        </p:nvCxnSpPr>
        <p:spPr>
          <a:xfrm>
            <a:off x="731631" y="3133725"/>
            <a:ext cx="0" cy="3724275"/>
          </a:xfrm>
          <a:prstGeom prst="line">
            <a:avLst/>
          </a:prstGeom>
          <a:ln w="38100">
            <a:solidFill>
              <a:srgbClr val="26262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CED28B0-222A-4B91-B24B-D1EB570B33DD}"/>
              </a:ext>
            </a:extLst>
          </p:cNvPr>
          <p:cNvSpPr/>
          <p:nvPr/>
        </p:nvSpPr>
        <p:spPr>
          <a:xfrm>
            <a:off x="905099" y="3120653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F51EC-DC1E-4445-B565-10F53E5A4EAC}"/>
              </a:ext>
            </a:extLst>
          </p:cNvPr>
          <p:cNvSpPr txBox="1"/>
          <p:nvPr/>
        </p:nvSpPr>
        <p:spPr>
          <a:xfrm>
            <a:off x="917923" y="3133725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E2431-D9FB-408D-8DB4-65A473D6A66A}"/>
              </a:ext>
            </a:extLst>
          </p:cNvPr>
          <p:cNvSpPr txBox="1"/>
          <p:nvPr/>
        </p:nvSpPr>
        <p:spPr>
          <a:xfrm>
            <a:off x="1304925" y="3101737"/>
            <a:ext cx="1723549" cy="38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팀 명 및 구성원 역할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03A22F-6B79-6145-8944-57273724C11E}"/>
              </a:ext>
            </a:extLst>
          </p:cNvPr>
          <p:cNvGrpSpPr/>
          <p:nvPr/>
        </p:nvGrpSpPr>
        <p:grpSpPr>
          <a:xfrm>
            <a:off x="908815" y="3592542"/>
            <a:ext cx="2152229" cy="389209"/>
            <a:chOff x="908815" y="3592542"/>
            <a:chExt cx="2152229" cy="38920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963FBD-2931-4055-9472-1A9B9CF4CEFD}"/>
                </a:ext>
              </a:extLst>
            </p:cNvPr>
            <p:cNvSpPr/>
            <p:nvPr/>
          </p:nvSpPr>
          <p:spPr>
            <a:xfrm>
              <a:off x="908815" y="3611458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A118DF-0D60-401C-889F-E0E6DC791BA6}"/>
                </a:ext>
              </a:extLst>
            </p:cNvPr>
            <p:cNvSpPr txBox="1"/>
            <p:nvPr/>
          </p:nvSpPr>
          <p:spPr>
            <a:xfrm>
              <a:off x="921639" y="3624530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02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50A5E7-B8EA-4D28-B5E4-1EF97121D6AE}"/>
                </a:ext>
              </a:extLst>
            </p:cNvPr>
            <p:cNvSpPr txBox="1"/>
            <p:nvPr/>
          </p:nvSpPr>
          <p:spPr>
            <a:xfrm>
              <a:off x="1308641" y="3592542"/>
              <a:ext cx="1752403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프로젝트 목표 </a:t>
              </a:r>
              <a:r>
                <a:rPr lang="en-US" altLang="ko-KR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/ </a:t>
              </a: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내용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BB871-A4D9-9A4E-B4E2-4AC7B101B3F4}"/>
              </a:ext>
            </a:extLst>
          </p:cNvPr>
          <p:cNvGrpSpPr/>
          <p:nvPr/>
        </p:nvGrpSpPr>
        <p:grpSpPr>
          <a:xfrm>
            <a:off x="905099" y="4083347"/>
            <a:ext cx="1661710" cy="389209"/>
            <a:chOff x="905099" y="4083347"/>
            <a:chExt cx="1661710" cy="38920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08C6735-9A85-467B-B248-83BE1071FD38}"/>
                </a:ext>
              </a:extLst>
            </p:cNvPr>
            <p:cNvSpPr/>
            <p:nvPr/>
          </p:nvSpPr>
          <p:spPr>
            <a:xfrm>
              <a:off x="905099" y="4102263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A34822-76C5-4E67-B783-574E71C8C68A}"/>
                </a:ext>
              </a:extLst>
            </p:cNvPr>
            <p:cNvSpPr txBox="1"/>
            <p:nvPr/>
          </p:nvSpPr>
          <p:spPr>
            <a:xfrm>
              <a:off x="917923" y="4115335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03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2E44E-94DC-4EDB-8E30-6613FED4C4DD}"/>
                </a:ext>
              </a:extLst>
            </p:cNvPr>
            <p:cNvSpPr txBox="1"/>
            <p:nvPr/>
          </p:nvSpPr>
          <p:spPr>
            <a:xfrm>
              <a:off x="1304925" y="4083347"/>
              <a:ext cx="1261884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레이아웃 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F8DCF-91F8-6C41-A51E-DF501FDC23A3}"/>
              </a:ext>
            </a:extLst>
          </p:cNvPr>
          <p:cNvGrpSpPr/>
          <p:nvPr/>
        </p:nvGrpSpPr>
        <p:grpSpPr>
          <a:xfrm>
            <a:off x="917923" y="4567895"/>
            <a:ext cx="2007959" cy="389209"/>
            <a:chOff x="917923" y="4567895"/>
            <a:chExt cx="2007959" cy="38920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4AAFB14-E0E3-4865-8F01-B2821AB6E6A6}"/>
                </a:ext>
              </a:extLst>
            </p:cNvPr>
            <p:cNvSpPr/>
            <p:nvPr/>
          </p:nvSpPr>
          <p:spPr>
            <a:xfrm>
              <a:off x="917923" y="4586811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78635A-5213-4813-AB8B-C5A36F2AA170}"/>
                </a:ext>
              </a:extLst>
            </p:cNvPr>
            <p:cNvSpPr txBox="1"/>
            <p:nvPr/>
          </p:nvSpPr>
          <p:spPr>
            <a:xfrm>
              <a:off x="930747" y="4599883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04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3E3C1-5EF5-46C6-8550-8EC98FA7797E}"/>
                </a:ext>
              </a:extLst>
            </p:cNvPr>
            <p:cNvSpPr txBox="1"/>
            <p:nvPr/>
          </p:nvSpPr>
          <p:spPr>
            <a:xfrm>
              <a:off x="1317749" y="4567895"/>
              <a:ext cx="1608133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데이터베이스 구성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4DAE4E-A72B-2448-84D0-D816035852BE}"/>
              </a:ext>
            </a:extLst>
          </p:cNvPr>
          <p:cNvGrpSpPr/>
          <p:nvPr/>
        </p:nvGrpSpPr>
        <p:grpSpPr>
          <a:xfrm>
            <a:off x="917923" y="5039785"/>
            <a:ext cx="1661710" cy="389209"/>
            <a:chOff x="917923" y="5039785"/>
            <a:chExt cx="1661710" cy="38920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FE32BB7-6AD0-45AA-891B-6A311C7548FA}"/>
                </a:ext>
              </a:extLst>
            </p:cNvPr>
            <p:cNvSpPr/>
            <p:nvPr/>
          </p:nvSpPr>
          <p:spPr>
            <a:xfrm>
              <a:off x="917923" y="5058701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7A497D-F561-4872-B7DF-8D4A73582162}"/>
                </a:ext>
              </a:extLst>
            </p:cNvPr>
            <p:cNvSpPr txBox="1"/>
            <p:nvPr/>
          </p:nvSpPr>
          <p:spPr>
            <a:xfrm>
              <a:off x="930747" y="5071773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05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C688E1-2918-4227-8498-AF864D126BC1}"/>
                </a:ext>
              </a:extLst>
            </p:cNvPr>
            <p:cNvSpPr txBox="1"/>
            <p:nvPr/>
          </p:nvSpPr>
          <p:spPr>
            <a:xfrm>
              <a:off x="1317749" y="5039785"/>
              <a:ext cx="1261884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전체적 흐름도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BE7C7E-9F88-E34F-95C9-D5AB994E46A7}"/>
              </a:ext>
            </a:extLst>
          </p:cNvPr>
          <p:cNvGrpSpPr/>
          <p:nvPr/>
        </p:nvGrpSpPr>
        <p:grpSpPr>
          <a:xfrm>
            <a:off x="917923" y="5513724"/>
            <a:ext cx="1488586" cy="389209"/>
            <a:chOff x="917923" y="5513724"/>
            <a:chExt cx="1488586" cy="38920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52002DC-1A7F-4E27-A5E1-624A0F366AFD}"/>
                </a:ext>
              </a:extLst>
            </p:cNvPr>
            <p:cNvSpPr/>
            <p:nvPr/>
          </p:nvSpPr>
          <p:spPr>
            <a:xfrm>
              <a:off x="917923" y="5532640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F2DECF-8EC0-4374-8DDA-BE8F58D4EAEE}"/>
                </a:ext>
              </a:extLst>
            </p:cNvPr>
            <p:cNvSpPr txBox="1"/>
            <p:nvPr/>
          </p:nvSpPr>
          <p:spPr>
            <a:xfrm>
              <a:off x="930747" y="5545712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06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670DE0-FB3B-405D-896F-EEE542428E52}"/>
                </a:ext>
              </a:extLst>
            </p:cNvPr>
            <p:cNvSpPr txBox="1"/>
            <p:nvPr/>
          </p:nvSpPr>
          <p:spPr>
            <a:xfrm>
              <a:off x="1317749" y="5513724"/>
              <a:ext cx="1088760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진행된 내용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37BC12-2E54-2341-9C12-F7EF55B8C040}"/>
              </a:ext>
            </a:extLst>
          </p:cNvPr>
          <p:cNvGrpSpPr/>
          <p:nvPr/>
        </p:nvGrpSpPr>
        <p:grpSpPr>
          <a:xfrm>
            <a:off x="917923" y="5989974"/>
            <a:ext cx="930741" cy="389209"/>
            <a:chOff x="917923" y="5989974"/>
            <a:chExt cx="930741" cy="38920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CD2F921-F8D1-486F-A410-4761CB03CBAA}"/>
                </a:ext>
              </a:extLst>
            </p:cNvPr>
            <p:cNvSpPr/>
            <p:nvPr/>
          </p:nvSpPr>
          <p:spPr>
            <a:xfrm>
              <a:off x="917923" y="6008890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20E92C-1CC3-4E69-B3A2-25E23774A9E6}"/>
                </a:ext>
              </a:extLst>
            </p:cNvPr>
            <p:cNvSpPr txBox="1"/>
            <p:nvPr/>
          </p:nvSpPr>
          <p:spPr>
            <a:xfrm>
              <a:off x="930747" y="6021962"/>
              <a:ext cx="325731" cy="287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5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07</a:t>
              </a:r>
              <a:endParaRPr lang="ko-KR" altLang="en-US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06A13E-416A-42F0-8378-A439C0DD6377}"/>
                </a:ext>
              </a:extLst>
            </p:cNvPr>
            <p:cNvSpPr txBox="1"/>
            <p:nvPr/>
          </p:nvSpPr>
          <p:spPr>
            <a:xfrm>
              <a:off x="1317749" y="5989974"/>
              <a:ext cx="530915" cy="3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83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178123" y="986660"/>
            <a:ext cx="183575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전체적인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흐름도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443914" y="1446447"/>
            <a:ext cx="1304203" cy="3150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  <a:cs typeface="맑은 고딕 Semilight" panose="020B0502040204020203" pitchFamily="50" charset="-127"/>
              </a:rPr>
              <a:t>사용자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의 입장에서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D269B9-387E-3A40-BC45-1A1BC4438CED}"/>
              </a:ext>
            </a:extLst>
          </p:cNvPr>
          <p:cNvGrpSpPr/>
          <p:nvPr/>
        </p:nvGrpSpPr>
        <p:grpSpPr>
          <a:xfrm>
            <a:off x="6589721" y="3105703"/>
            <a:ext cx="3315610" cy="1901858"/>
            <a:chOff x="1352643" y="3117678"/>
            <a:chExt cx="4800606" cy="275366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8C6360-E2C2-7142-9A61-EF99727B8464}"/>
                </a:ext>
              </a:extLst>
            </p:cNvPr>
            <p:cNvSpPr/>
            <p:nvPr/>
          </p:nvSpPr>
          <p:spPr>
            <a:xfrm>
              <a:off x="1352643" y="3117678"/>
              <a:ext cx="4800606" cy="311350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화면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3176A4-16E6-D446-B534-3E78A6A9822B}"/>
                </a:ext>
              </a:extLst>
            </p:cNvPr>
            <p:cNvSpPr/>
            <p:nvPr/>
          </p:nvSpPr>
          <p:spPr>
            <a:xfrm>
              <a:off x="1352643" y="3429028"/>
              <a:ext cx="4800606" cy="2442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12D8D5-3613-7E42-AD30-1A7F503823A6}"/>
                </a:ext>
              </a:extLst>
            </p:cNvPr>
            <p:cNvSpPr txBox="1"/>
            <p:nvPr/>
          </p:nvSpPr>
          <p:spPr>
            <a:xfrm>
              <a:off x="1724674" y="3791171"/>
              <a:ext cx="1877437" cy="3787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>
                  <a:latin typeface="나눔스퀘어" panose="020B0600000101010101" pitchFamily="50" charset="-127"/>
                  <a:ea typeface="나눔스퀘어"/>
                </a:rPr>
                <a:t>사용 시간   </a:t>
              </a:r>
              <a:r>
                <a:rPr lang="en-US" altLang="ko-KR" sz="1100">
                  <a:latin typeface="나눔스퀘어" panose="020B0600000101010101" pitchFamily="50" charset="-127"/>
                  <a:ea typeface="나눔스퀘어"/>
                </a:rPr>
                <a:t>00:00</a:t>
              </a:r>
              <a:endParaRPr lang="ko-KR" altLang="en-US" sz="1100">
                <a:latin typeface="나눔스퀘어" panose="020B0600000101010101" pitchFamily="50" charset="-127"/>
                <a:ea typeface="나눔스퀘어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261FA-A617-0F45-B8F6-7F51B828C94C}"/>
                </a:ext>
              </a:extLst>
            </p:cNvPr>
            <p:cNvSpPr txBox="1"/>
            <p:nvPr/>
          </p:nvSpPr>
          <p:spPr>
            <a:xfrm>
              <a:off x="3838823" y="3791171"/>
              <a:ext cx="1819729" cy="37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 시간  </a:t>
              </a:r>
              <a:r>
                <a:rPr lang="en-US" altLang="ko-KR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00:00</a:t>
              </a:r>
              <a:endPara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805B17-E0E2-F744-9AFA-1646922A8350}"/>
                </a:ext>
              </a:extLst>
            </p:cNvPr>
            <p:cNvSpPr txBox="1"/>
            <p:nvPr/>
          </p:nvSpPr>
          <p:spPr>
            <a:xfrm>
              <a:off x="1718550" y="4464193"/>
              <a:ext cx="1776448" cy="37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PC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번호 </a:t>
              </a:r>
              <a:r>
                <a:rPr lang="en-US" altLang="ko-KR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en-US" altLang="ko-KR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13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7D00-E5AF-0541-BEE4-5B4CCA85BCA5}"/>
                </a:ext>
              </a:extLst>
            </p:cNvPr>
            <p:cNvSpPr txBox="1"/>
            <p:nvPr/>
          </p:nvSpPr>
          <p:spPr>
            <a:xfrm>
              <a:off x="3838823" y="4461923"/>
              <a:ext cx="1819729" cy="37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남은 시간  </a:t>
              </a:r>
              <a:r>
                <a:rPr lang="en-US" altLang="ko-KR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00:00</a:t>
              </a:r>
              <a:endPara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1C1D02-0D03-EF42-8580-3500749AA7F7}"/>
                </a:ext>
              </a:extLst>
            </p:cNvPr>
            <p:cNvSpPr/>
            <p:nvPr/>
          </p:nvSpPr>
          <p:spPr>
            <a:xfrm>
              <a:off x="1810124" y="5109545"/>
              <a:ext cx="1674478" cy="485775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주문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414D51-CA36-8A47-8E0E-DC73EFE4D3A9}"/>
                </a:ext>
              </a:extLst>
            </p:cNvPr>
            <p:cNvSpPr/>
            <p:nvPr/>
          </p:nvSpPr>
          <p:spPr>
            <a:xfrm>
              <a:off x="4021298" y="5109545"/>
              <a:ext cx="1674478" cy="485775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종료</a:t>
              </a:r>
            </a:p>
          </p:txBody>
        </p:sp>
      </p:grpSp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3E0D9742-EB26-D741-9443-8BB966864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71167"/>
              </p:ext>
            </p:extLst>
          </p:nvPr>
        </p:nvGraphicFramePr>
        <p:xfrm>
          <a:off x="2982927" y="3790911"/>
          <a:ext cx="1935937" cy="10302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2946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12991">
                  <a:extLst>
                    <a:ext uri="{9D8B030D-6E8A-4147-A177-3AD203B41FA5}">
                      <a16:colId xmlns:a16="http://schemas.microsoft.com/office/drawing/2014/main" val="1021224402"/>
                    </a:ext>
                  </a:extLst>
                </a:gridCol>
              </a:tblGrid>
              <a:tr h="2566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상태</a:t>
                      </a:r>
                    </a:p>
                  </a:txBody>
                  <a:tcPr marL="77502" marR="77502" marT="38751" marB="38751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74286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2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856" marR="62856" marT="31429" marB="314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856" marR="62856" marT="31429" marB="31429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 </a:t>
                      </a:r>
                      <a:r>
                        <a:rPr lang="en-US" altLang="ko-KR" sz="8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오프라인</a:t>
                      </a:r>
                    </a:p>
                  </a:txBody>
                  <a:tcPr marL="62856" marR="62856" marT="31429" marB="3142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Boolean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23477A-ACD8-B94E-9EEF-BBCFAEAB02C5}"/>
              </a:ext>
            </a:extLst>
          </p:cNvPr>
          <p:cNvGrpSpPr/>
          <p:nvPr/>
        </p:nvGrpSpPr>
        <p:grpSpPr>
          <a:xfrm>
            <a:off x="3490369" y="2419619"/>
            <a:ext cx="914400" cy="1187903"/>
            <a:chOff x="903867" y="907309"/>
            <a:chExt cx="914400" cy="1187903"/>
          </a:xfrm>
        </p:grpSpPr>
        <p:pic>
          <p:nvPicPr>
            <p:cNvPr id="36" name="그래픽 35" descr="데이터베이스 단색으로 채워진">
              <a:extLst>
                <a:ext uri="{FF2B5EF4-FFF2-40B4-BE49-F238E27FC236}">
                  <a16:creationId xmlns:a16="http://schemas.microsoft.com/office/drawing/2014/main" id="{C10BE8B4-D484-2D43-AB94-B17D2600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3867" y="907309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D5828F-4B23-9A4E-8A91-5156BFC932FD}"/>
                </a:ext>
              </a:extLst>
            </p:cNvPr>
            <p:cNvSpPr txBox="1"/>
            <p:nvPr/>
          </p:nvSpPr>
          <p:spPr>
            <a:xfrm>
              <a:off x="1118853" y="172588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>
                  <a:solidFill>
                    <a:srgbClr val="26262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DB</a:t>
              </a:r>
              <a:endParaRPr kumimoji="1" lang="ko-Kore-KR" altLang="en-US" b="1">
                <a:solidFill>
                  <a:srgbClr val="26262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ABC9AB-8EE1-6145-83F3-5DF3A7B1F323}"/>
              </a:ext>
            </a:extLst>
          </p:cNvPr>
          <p:cNvSpPr/>
          <p:nvPr/>
        </p:nvSpPr>
        <p:spPr>
          <a:xfrm>
            <a:off x="2803333" y="2974856"/>
            <a:ext cx="2338221" cy="2121675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4BA89C-9D87-6F40-AB6E-93A0C9D01FC5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 flipV="1">
            <a:off x="4918864" y="4166499"/>
            <a:ext cx="1923576" cy="1395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2E4F61-2B73-0F4C-B9ED-93B1C65A2F66}"/>
              </a:ext>
            </a:extLst>
          </p:cNvPr>
          <p:cNvSpPr txBox="1"/>
          <p:nvPr/>
        </p:nvSpPr>
        <p:spPr>
          <a:xfrm>
            <a:off x="3079787" y="5341589"/>
            <a:ext cx="6181500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사용자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에서 프로그램을 실행했을 때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데이터베이스에 해당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를 온라인으로 설정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상품 주문 버튼을 클릭하면 상품 주문 프레임이 나타남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F7D89D8-21DC-F046-8D4A-EE54E8091538}"/>
              </a:ext>
            </a:extLst>
          </p:cNvPr>
          <p:cNvGrpSpPr/>
          <p:nvPr/>
        </p:nvGrpSpPr>
        <p:grpSpPr>
          <a:xfrm>
            <a:off x="6010123" y="2627477"/>
            <a:ext cx="5248088" cy="3073348"/>
            <a:chOff x="3549425" y="2101566"/>
            <a:chExt cx="8122148" cy="475643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C8BFEA8-F6DF-6743-950F-C2F91A2B6E42}"/>
                </a:ext>
              </a:extLst>
            </p:cNvPr>
            <p:cNvGrpSpPr/>
            <p:nvPr/>
          </p:nvGrpSpPr>
          <p:grpSpPr>
            <a:xfrm>
              <a:off x="3549425" y="2101566"/>
              <a:ext cx="6570803" cy="4756434"/>
              <a:chOff x="2779387" y="2061554"/>
              <a:chExt cx="6570803" cy="4756434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154D4FF-A593-864F-BC50-43E0B2AEF2E8}"/>
                  </a:ext>
                </a:extLst>
              </p:cNvPr>
              <p:cNvSpPr/>
              <p:nvPr/>
            </p:nvSpPr>
            <p:spPr>
              <a:xfrm>
                <a:off x="2841811" y="2281846"/>
                <a:ext cx="6508378" cy="4536142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D2CABD0E-044C-0242-A90D-FFE2E57AD031}"/>
                  </a:ext>
                </a:extLst>
              </p:cNvPr>
              <p:cNvSpPr/>
              <p:nvPr/>
            </p:nvSpPr>
            <p:spPr>
              <a:xfrm>
                <a:off x="2849985" y="2280398"/>
                <a:ext cx="1640539" cy="313764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C86D5065-0F9F-D24F-8608-648633E655AB}"/>
                  </a:ext>
                </a:extLst>
              </p:cNvPr>
              <p:cNvSpPr/>
              <p:nvPr/>
            </p:nvSpPr>
            <p:spPr>
              <a:xfrm>
                <a:off x="2840692" y="5418046"/>
                <a:ext cx="6508376" cy="139849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D44ADD8-DF65-944F-9959-35658DC22619}"/>
                  </a:ext>
                </a:extLst>
              </p:cNvPr>
              <p:cNvSpPr/>
              <p:nvPr/>
            </p:nvSpPr>
            <p:spPr>
              <a:xfrm flipH="1">
                <a:off x="6102724" y="5416924"/>
                <a:ext cx="3245222" cy="1398494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E0B475D-AC80-E940-B3FF-81FDA06E4F68}"/>
                  </a:ext>
                </a:extLst>
              </p:cNvPr>
              <p:cNvSpPr/>
              <p:nvPr/>
            </p:nvSpPr>
            <p:spPr>
              <a:xfrm>
                <a:off x="6111900" y="6115049"/>
                <a:ext cx="1622611" cy="699248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95FE730C-9AB1-8644-9530-B49DE1E4622E}"/>
                  </a:ext>
                </a:extLst>
              </p:cNvPr>
              <p:cNvSpPr/>
              <p:nvPr/>
            </p:nvSpPr>
            <p:spPr>
              <a:xfrm>
                <a:off x="7726455" y="5418045"/>
                <a:ext cx="1622609" cy="699248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A8DB3CF1-DE20-8945-8DB4-917672C7FC39}"/>
                  </a:ext>
                </a:extLst>
              </p:cNvPr>
              <p:cNvSpPr/>
              <p:nvPr/>
            </p:nvSpPr>
            <p:spPr>
              <a:xfrm>
                <a:off x="2841812" y="2281518"/>
                <a:ext cx="1640541" cy="60063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D72FF4-DD76-4C4E-BC2D-B4EC573338FC}"/>
                  </a:ext>
                </a:extLst>
              </p:cNvPr>
              <p:cNvSpPr txBox="1"/>
              <p:nvPr/>
            </p:nvSpPr>
            <p:spPr>
              <a:xfrm>
                <a:off x="2868803" y="2366120"/>
                <a:ext cx="1640543" cy="52395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카테고리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BB5628E6-A6AF-5740-89E0-75F594DCD443}"/>
                  </a:ext>
                </a:extLst>
              </p:cNvPr>
              <p:cNvSpPr/>
              <p:nvPr/>
            </p:nvSpPr>
            <p:spPr>
              <a:xfrm>
                <a:off x="4393034" y="2891122"/>
                <a:ext cx="98613" cy="25101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0812B1F-625F-CF45-9B0F-19CF53DE3CAB}"/>
                  </a:ext>
                </a:extLst>
              </p:cNvPr>
              <p:cNvSpPr/>
              <p:nvPr/>
            </p:nvSpPr>
            <p:spPr>
              <a:xfrm>
                <a:off x="9260543" y="2281522"/>
                <a:ext cx="89647" cy="31376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083B90DB-EFB7-7440-87E8-092B21AA5087}"/>
                  </a:ext>
                </a:extLst>
              </p:cNvPr>
              <p:cNvSpPr/>
              <p:nvPr/>
            </p:nvSpPr>
            <p:spPr>
              <a:xfrm>
                <a:off x="2849208" y="3401544"/>
                <a:ext cx="1595718" cy="484095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23A725CA-F288-E349-BA77-DCECAFB0C77F}"/>
                  </a:ext>
                </a:extLst>
              </p:cNvPr>
              <p:cNvSpPr/>
              <p:nvPr/>
            </p:nvSpPr>
            <p:spPr>
              <a:xfrm>
                <a:off x="2839917" y="4432486"/>
                <a:ext cx="1541929" cy="493059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8080DD3-42D2-5942-965C-4C9F0651D434}"/>
                  </a:ext>
                </a:extLst>
              </p:cNvPr>
              <p:cNvSpPr txBox="1"/>
              <p:nvPr/>
            </p:nvSpPr>
            <p:spPr>
              <a:xfrm>
                <a:off x="2885515" y="2957233"/>
                <a:ext cx="1470212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라면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BB84763-6DB1-DC41-A952-53183E53968C}"/>
                  </a:ext>
                </a:extLst>
              </p:cNvPr>
              <p:cNvSpPr txBox="1"/>
              <p:nvPr/>
            </p:nvSpPr>
            <p:spPr>
              <a:xfrm>
                <a:off x="2882848" y="3468220"/>
                <a:ext cx="1470212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  밥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C4702F4-1153-374A-96D4-89ED2F81F2FF}"/>
                  </a:ext>
                </a:extLst>
              </p:cNvPr>
              <p:cNvSpPr txBox="1"/>
              <p:nvPr/>
            </p:nvSpPr>
            <p:spPr>
              <a:xfrm>
                <a:off x="2867585" y="3988173"/>
                <a:ext cx="1470212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음료수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EBE9468-EFA5-FB45-A896-4B743AD35C0A}"/>
                  </a:ext>
                </a:extLst>
              </p:cNvPr>
              <p:cNvSpPr txBox="1"/>
              <p:nvPr/>
            </p:nvSpPr>
            <p:spPr>
              <a:xfrm>
                <a:off x="2866251" y="4508127"/>
                <a:ext cx="1120104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스낵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E1EADC2-D3FC-9248-9D08-594B39F5B901}"/>
                  </a:ext>
                </a:extLst>
              </p:cNvPr>
              <p:cNvSpPr/>
              <p:nvPr/>
            </p:nvSpPr>
            <p:spPr>
              <a:xfrm>
                <a:off x="4417920" y="2925296"/>
                <a:ext cx="44824" cy="95922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24CBEDC-F083-0E40-BF2C-5E373DCCE733}"/>
                  </a:ext>
                </a:extLst>
              </p:cNvPr>
              <p:cNvSpPr/>
              <p:nvPr/>
            </p:nvSpPr>
            <p:spPr>
              <a:xfrm>
                <a:off x="9294720" y="2279837"/>
                <a:ext cx="44824" cy="95922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F211E4C-579B-4548-A61C-A634BC558CAA}"/>
                  </a:ext>
                </a:extLst>
              </p:cNvPr>
              <p:cNvSpPr/>
              <p:nvPr/>
            </p:nvSpPr>
            <p:spPr>
              <a:xfrm>
                <a:off x="2841809" y="2091596"/>
                <a:ext cx="6508378" cy="188261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AD36BEF-18D0-7A4F-ACB3-3C018A319126}"/>
                  </a:ext>
                </a:extLst>
              </p:cNvPr>
              <p:cNvSpPr/>
              <p:nvPr/>
            </p:nvSpPr>
            <p:spPr>
              <a:xfrm>
                <a:off x="2841808" y="5419163"/>
                <a:ext cx="326315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7122554-90A3-6A4F-80C5-816D4BE5C2CE}"/>
                  </a:ext>
                </a:extLst>
              </p:cNvPr>
              <p:cNvSpPr/>
              <p:nvPr/>
            </p:nvSpPr>
            <p:spPr>
              <a:xfrm>
                <a:off x="6104961" y="5410199"/>
                <a:ext cx="162261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5131CA5B-2BB2-3240-8FD8-5BB745CA64CD}"/>
                  </a:ext>
                </a:extLst>
              </p:cNvPr>
              <p:cNvSpPr/>
              <p:nvPr/>
            </p:nvSpPr>
            <p:spPr>
              <a:xfrm>
                <a:off x="6104960" y="6118410"/>
                <a:ext cx="162261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A2152764-9EBF-7542-B053-649A1D722197}"/>
                  </a:ext>
                </a:extLst>
              </p:cNvPr>
              <p:cNvSpPr txBox="1"/>
              <p:nvPr/>
            </p:nvSpPr>
            <p:spPr>
              <a:xfrm>
                <a:off x="2779387" y="2061554"/>
                <a:ext cx="2743198" cy="28579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음식 주문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813245A-796F-F641-8D05-F1687975F19F}"/>
                  </a:ext>
                </a:extLst>
              </p:cNvPr>
              <p:cNvSpPr txBox="1"/>
              <p:nvPr/>
            </p:nvSpPr>
            <p:spPr>
              <a:xfrm>
                <a:off x="2796427" y="5396190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상품 주문 목록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6E97061-BF17-D64E-A095-706244B6F6B1}"/>
                  </a:ext>
                </a:extLst>
              </p:cNvPr>
              <p:cNvSpPr txBox="1"/>
              <p:nvPr/>
            </p:nvSpPr>
            <p:spPr>
              <a:xfrm>
                <a:off x="6041091" y="5395633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결제 방법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E88B14D-4A0F-5D49-A9A9-635379F198E8}"/>
                  </a:ext>
                </a:extLst>
              </p:cNvPr>
              <p:cNvSpPr txBox="1"/>
              <p:nvPr/>
            </p:nvSpPr>
            <p:spPr>
              <a:xfrm>
                <a:off x="6049495" y="6094320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주문 요청 사항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1FA456A-00E4-C440-91A6-49CA2E7960C4}"/>
                  </a:ext>
                </a:extLst>
              </p:cNvPr>
              <p:cNvSpPr txBox="1"/>
              <p:nvPr/>
            </p:nvSpPr>
            <p:spPr>
              <a:xfrm>
                <a:off x="6347511" y="5709080"/>
                <a:ext cx="2743198" cy="35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9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카드</a:t>
                </a: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B8D50E9A-E1E9-E949-939C-59AA45B2EDD8}"/>
                  </a:ext>
                </a:extLst>
              </p:cNvPr>
              <p:cNvSpPr/>
              <p:nvPr/>
            </p:nvSpPr>
            <p:spPr>
              <a:xfrm>
                <a:off x="6189705" y="5757218"/>
                <a:ext cx="162697" cy="162697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61213762-3AFD-6C44-871E-AD39A204A31C}"/>
                  </a:ext>
                </a:extLst>
              </p:cNvPr>
              <p:cNvSpPr/>
              <p:nvPr/>
            </p:nvSpPr>
            <p:spPr>
              <a:xfrm>
                <a:off x="7023786" y="5767515"/>
                <a:ext cx="142103" cy="142103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E19DB001-7AE2-864F-8799-ADE54AEA9DE5}"/>
                  </a:ext>
                </a:extLst>
              </p:cNvPr>
              <p:cNvSpPr/>
              <p:nvPr/>
            </p:nvSpPr>
            <p:spPr>
              <a:xfrm flipH="1">
                <a:off x="6248142" y="5817714"/>
                <a:ext cx="53547" cy="39129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C70F5C4-C3D8-454E-864B-0B54531025F8}"/>
                  </a:ext>
                </a:extLst>
              </p:cNvPr>
              <p:cNvSpPr/>
              <p:nvPr/>
            </p:nvSpPr>
            <p:spPr>
              <a:xfrm>
                <a:off x="7593387" y="6306083"/>
                <a:ext cx="139122" cy="504549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7C45110C-A4FC-624E-9C40-3C1C164D11F1}"/>
                  </a:ext>
                </a:extLst>
              </p:cNvPr>
              <p:cNvSpPr/>
              <p:nvPr/>
            </p:nvSpPr>
            <p:spPr>
              <a:xfrm flipH="1">
                <a:off x="7609598" y="6306079"/>
                <a:ext cx="109634" cy="248709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25D05F6-6D1B-D944-840E-819D49CD7EFF}"/>
                  </a:ext>
                </a:extLst>
              </p:cNvPr>
              <p:cNvSpPr/>
              <p:nvPr/>
            </p:nvSpPr>
            <p:spPr>
              <a:xfrm>
                <a:off x="8077200" y="2353235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27A9787-CB6D-D64F-AAE6-776C87A80250}"/>
                  </a:ext>
                </a:extLst>
              </p:cNvPr>
              <p:cNvSpPr/>
              <p:nvPr/>
            </p:nvSpPr>
            <p:spPr>
              <a:xfrm>
                <a:off x="6884894" y="2362200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89B7CE5-06A4-3D45-BABC-F1EB583AFA4C}"/>
                  </a:ext>
                </a:extLst>
              </p:cNvPr>
              <p:cNvSpPr/>
              <p:nvPr/>
            </p:nvSpPr>
            <p:spPr>
              <a:xfrm>
                <a:off x="4536141" y="2353234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013E76DC-C777-7645-A214-985A5E7B5FF8}"/>
                  </a:ext>
                </a:extLst>
              </p:cNvPr>
              <p:cNvSpPr/>
              <p:nvPr/>
            </p:nvSpPr>
            <p:spPr>
              <a:xfrm>
                <a:off x="5710518" y="2353233"/>
                <a:ext cx="1111624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5050C78-D0A0-0F4D-8DA2-08219C4D1666}"/>
                  </a:ext>
                </a:extLst>
              </p:cNvPr>
              <p:cNvSpPr/>
              <p:nvPr/>
            </p:nvSpPr>
            <p:spPr>
              <a:xfrm>
                <a:off x="4535021" y="2630020"/>
                <a:ext cx="1120587" cy="7888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2E03492C-4226-E645-9E40-19ADE0FB4531}"/>
                  </a:ext>
                </a:extLst>
              </p:cNvPr>
              <p:cNvSpPr/>
              <p:nvPr/>
            </p:nvSpPr>
            <p:spPr>
              <a:xfrm>
                <a:off x="6883775" y="2630019"/>
                <a:ext cx="1120587" cy="79818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A3FC730-31D7-B94A-8A21-EA54209ACD79}"/>
                  </a:ext>
                </a:extLst>
              </p:cNvPr>
              <p:cNvSpPr/>
              <p:nvPr/>
            </p:nvSpPr>
            <p:spPr>
              <a:xfrm>
                <a:off x="8076079" y="2630019"/>
                <a:ext cx="1120587" cy="7888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1127019-78EB-4143-BA3D-CE370738578F}"/>
                  </a:ext>
                </a:extLst>
              </p:cNvPr>
              <p:cNvSpPr/>
              <p:nvPr/>
            </p:nvSpPr>
            <p:spPr>
              <a:xfrm>
                <a:off x="5709397" y="2630019"/>
                <a:ext cx="1111622" cy="7978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074B0C5C-9C71-854E-9BE1-2796422CE71D}"/>
                  </a:ext>
                </a:extLst>
              </p:cNvPr>
              <p:cNvSpPr/>
              <p:nvPr/>
            </p:nvSpPr>
            <p:spPr>
              <a:xfrm>
                <a:off x="5316071" y="3420035"/>
                <a:ext cx="340658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A7B89F82-F34D-794B-9F14-CB1512DEF960}"/>
                  </a:ext>
                </a:extLst>
              </p:cNvPr>
              <p:cNvSpPr/>
              <p:nvPr/>
            </p:nvSpPr>
            <p:spPr>
              <a:xfrm>
                <a:off x="6490447" y="343796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28DCFD2-58A7-254D-A419-42314F85B0B3}"/>
                  </a:ext>
                </a:extLst>
              </p:cNvPr>
              <p:cNvSpPr/>
              <p:nvPr/>
            </p:nvSpPr>
            <p:spPr>
              <a:xfrm>
                <a:off x="7673788" y="342003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35C94DC7-7294-FB4B-9837-1895CFAE3D33}"/>
                  </a:ext>
                </a:extLst>
              </p:cNvPr>
              <p:cNvSpPr/>
              <p:nvPr/>
            </p:nvSpPr>
            <p:spPr>
              <a:xfrm>
                <a:off x="8857129" y="342003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18BFA09-0E7B-C344-A3F3-37893E40E6A3}"/>
                  </a:ext>
                </a:extLst>
              </p:cNvPr>
              <p:cNvSpPr txBox="1"/>
              <p:nvPr/>
            </p:nvSpPr>
            <p:spPr>
              <a:xfrm>
                <a:off x="6471957" y="3441886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담기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DA66C705-22DF-C244-9115-AFE49B142864}"/>
                  </a:ext>
                </a:extLst>
              </p:cNvPr>
              <p:cNvSpPr txBox="1"/>
              <p:nvPr/>
            </p:nvSpPr>
            <p:spPr>
              <a:xfrm>
                <a:off x="5288615" y="3432920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담기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FED3E56-5888-4649-9AEB-EE671ED50673}"/>
                  </a:ext>
                </a:extLst>
              </p:cNvPr>
              <p:cNvSpPr txBox="1"/>
              <p:nvPr/>
            </p:nvSpPr>
            <p:spPr>
              <a:xfrm>
                <a:off x="5713711" y="3435222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---원</a:t>
                </a: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A51924B-C5B8-0C44-A9E8-F12965A91487}"/>
                  </a:ext>
                </a:extLst>
              </p:cNvPr>
              <p:cNvSpPr txBox="1"/>
              <p:nvPr/>
            </p:nvSpPr>
            <p:spPr>
              <a:xfrm>
                <a:off x="4531682" y="3425928"/>
                <a:ext cx="2743198" cy="2381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---원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8515413-3FD1-B244-9D14-6FD925B5EBAB}"/>
                  </a:ext>
                </a:extLst>
              </p:cNvPr>
              <p:cNvSpPr txBox="1"/>
              <p:nvPr/>
            </p:nvSpPr>
            <p:spPr>
              <a:xfrm>
                <a:off x="5713711" y="2395313"/>
                <a:ext cx="2743198" cy="26198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5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메뉴 이름 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11A591-895E-F844-BF28-3AC702BE3E8E}"/>
                  </a:ext>
                </a:extLst>
              </p:cNvPr>
              <p:cNvSpPr txBox="1"/>
              <p:nvPr/>
            </p:nvSpPr>
            <p:spPr>
              <a:xfrm>
                <a:off x="4539335" y="2395313"/>
                <a:ext cx="2743198" cy="26198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5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메뉴 이름 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5902FB9-6BEA-1B40-8A6A-4271F6AD2D2E}"/>
                  </a:ext>
                </a:extLst>
              </p:cNvPr>
              <p:cNvSpPr txBox="1"/>
              <p:nvPr/>
            </p:nvSpPr>
            <p:spPr>
              <a:xfrm>
                <a:off x="5897654" y="2840691"/>
                <a:ext cx="2743198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사진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91502C09-59E1-AF4C-8A14-ED0490FD4C09}"/>
                  </a:ext>
                </a:extLst>
              </p:cNvPr>
              <p:cNvSpPr txBox="1"/>
              <p:nvPr/>
            </p:nvSpPr>
            <p:spPr>
              <a:xfrm>
                <a:off x="4723278" y="2840691"/>
                <a:ext cx="2743198" cy="4048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1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사진</a:t>
                </a: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A27886F-021F-3D4B-9D38-01833FCFAC6C}"/>
                </a:ext>
              </a:extLst>
            </p:cNvPr>
            <p:cNvSpPr txBox="1"/>
            <p:nvPr/>
          </p:nvSpPr>
          <p:spPr>
            <a:xfrm>
              <a:off x="8739161" y="6335034"/>
              <a:ext cx="2743199" cy="40487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>
                  <a:latin typeface="NanumSquare" panose="020B0600000101010101" pitchFamily="34" charset="-127"/>
                  <a:ea typeface="NanumSquare" panose="020B0600000101010101" pitchFamily="34" charset="-127"/>
                </a:rPr>
                <a:t>주문하기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349DCFB-53D4-054C-9C9E-D8630F094A28}"/>
                </a:ext>
              </a:extLst>
            </p:cNvPr>
            <p:cNvSpPr txBox="1"/>
            <p:nvPr/>
          </p:nvSpPr>
          <p:spPr>
            <a:xfrm>
              <a:off x="8928374" y="5628380"/>
              <a:ext cx="2743199" cy="40487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>
                  <a:latin typeface="NanumSquare" panose="020B0600000101010101" pitchFamily="34" charset="-127"/>
                  <a:ea typeface="NanumSquare" panose="020B0600000101010101" pitchFamily="34" charset="-127"/>
                </a:rPr>
                <a:t>---원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832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178123" y="986660"/>
            <a:ext cx="183575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전체적인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흐름도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443914" y="1446447"/>
            <a:ext cx="1304203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  <a:cs typeface="맑은 고딕 Semilight" panose="020B0502040204020203" pitchFamily="50" charset="-127"/>
              </a:rPr>
              <a:t>사용자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의 입장에서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34" name="표 3">
            <a:extLst>
              <a:ext uri="{FF2B5EF4-FFF2-40B4-BE49-F238E27FC236}">
                <a16:creationId xmlns:a16="http://schemas.microsoft.com/office/drawing/2014/main" id="{89D7455A-7588-4D4D-B138-A5AF0F995167}"/>
              </a:ext>
            </a:extLst>
          </p:cNvPr>
          <p:cNvGraphicFramePr>
            <a:graphicFrameLocks noGrp="1"/>
          </p:cNvGraphicFramePr>
          <p:nvPr/>
        </p:nvGraphicFramePr>
        <p:xfrm>
          <a:off x="426701" y="3590628"/>
          <a:ext cx="1935937" cy="23761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586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11351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2580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</a:p>
                  </a:txBody>
                  <a:tcPr marL="90058" marR="90058" marT="45029" marB="45029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8156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3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878" marR="62878" marT="31439" marB="314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878" marR="62878" marT="31439" marB="31439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009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5753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결제방법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3372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판매가격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요청사항</a:t>
                      </a: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3240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23477A-ACD8-B94E-9EEF-BBCFAEAB02C5}"/>
              </a:ext>
            </a:extLst>
          </p:cNvPr>
          <p:cNvGrpSpPr/>
          <p:nvPr/>
        </p:nvGrpSpPr>
        <p:grpSpPr>
          <a:xfrm>
            <a:off x="937469" y="891210"/>
            <a:ext cx="914400" cy="1187903"/>
            <a:chOff x="903867" y="907309"/>
            <a:chExt cx="914400" cy="1187903"/>
          </a:xfrm>
        </p:grpSpPr>
        <p:pic>
          <p:nvPicPr>
            <p:cNvPr id="36" name="그래픽 35" descr="데이터베이스 단색으로 채워진">
              <a:extLst>
                <a:ext uri="{FF2B5EF4-FFF2-40B4-BE49-F238E27FC236}">
                  <a16:creationId xmlns:a16="http://schemas.microsoft.com/office/drawing/2014/main" id="{C10BE8B4-D484-2D43-AB94-B17D2600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3867" y="907309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D5828F-4B23-9A4E-8A91-5156BFC932FD}"/>
                </a:ext>
              </a:extLst>
            </p:cNvPr>
            <p:cNvSpPr txBox="1"/>
            <p:nvPr/>
          </p:nvSpPr>
          <p:spPr>
            <a:xfrm>
              <a:off x="1118853" y="172588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>
                  <a:solidFill>
                    <a:srgbClr val="26262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DB</a:t>
              </a:r>
              <a:endParaRPr kumimoji="1" lang="ko-Kore-KR" altLang="en-US" b="1">
                <a:solidFill>
                  <a:srgbClr val="26262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ABC9AB-8EE1-6145-83F3-5DF3A7B1F323}"/>
              </a:ext>
            </a:extLst>
          </p:cNvPr>
          <p:cNvSpPr/>
          <p:nvPr/>
        </p:nvSpPr>
        <p:spPr>
          <a:xfrm>
            <a:off x="250433" y="1446447"/>
            <a:ext cx="2338221" cy="4858423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7" name="표 3">
            <a:extLst>
              <a:ext uri="{FF2B5EF4-FFF2-40B4-BE49-F238E27FC236}">
                <a16:creationId xmlns:a16="http://schemas.microsoft.com/office/drawing/2014/main" id="{E580A0C8-81C2-2A40-BC83-FE57E666F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643"/>
              </p:ext>
            </p:extLst>
          </p:nvPr>
        </p:nvGraphicFramePr>
        <p:xfrm>
          <a:off x="460088" y="2136378"/>
          <a:ext cx="1918909" cy="1292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673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73236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2526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제품</a:t>
                      </a:r>
                    </a:p>
                  </a:txBody>
                  <a:tcPr marL="99035" marR="99035" marT="49517" marB="4951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15183"/>
                  </a:ext>
                </a:extLst>
              </a:tr>
              <a:tr h="252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2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304" marR="62304" marT="31152" marB="311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304" marR="62304" marT="31152" marB="31152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2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304" marR="62304" marT="31152" marB="31152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304" marR="62304" marT="31152" marB="31152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2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</a:p>
                  </a:txBody>
                  <a:tcPr marL="62304" marR="62304" marT="31152" marB="3115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304" marR="62304" marT="31152" marB="3115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252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제품가격</a:t>
                      </a:r>
                    </a:p>
                  </a:txBody>
                  <a:tcPr marL="62304" marR="62304" marT="31152" marB="31152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304" marR="62304" marT="31152" marB="31152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99EA83-7534-9F4C-9B54-43308516F9E4}"/>
              </a:ext>
            </a:extLst>
          </p:cNvPr>
          <p:cNvGrpSpPr/>
          <p:nvPr/>
        </p:nvGrpSpPr>
        <p:grpSpPr>
          <a:xfrm>
            <a:off x="3549425" y="2101566"/>
            <a:ext cx="6600306" cy="3865224"/>
            <a:chOff x="3549425" y="2101566"/>
            <a:chExt cx="8122148" cy="47564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DACC7EF-F2F6-9545-B81D-4821E2D8162B}"/>
                </a:ext>
              </a:extLst>
            </p:cNvPr>
            <p:cNvGrpSpPr/>
            <p:nvPr/>
          </p:nvGrpSpPr>
          <p:grpSpPr>
            <a:xfrm>
              <a:off x="3549425" y="2101566"/>
              <a:ext cx="6570803" cy="4756434"/>
              <a:chOff x="2779387" y="2061554"/>
              <a:chExt cx="6570803" cy="47564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FF0DBB0-8A80-1D45-A65D-160BB97C6151}"/>
                  </a:ext>
                </a:extLst>
              </p:cNvPr>
              <p:cNvSpPr/>
              <p:nvPr/>
            </p:nvSpPr>
            <p:spPr>
              <a:xfrm>
                <a:off x="2841811" y="2281846"/>
                <a:ext cx="6508378" cy="4536142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200BD2-5E3E-1442-AD29-0F8D9A2C53EA}"/>
                  </a:ext>
                </a:extLst>
              </p:cNvPr>
              <p:cNvSpPr/>
              <p:nvPr/>
            </p:nvSpPr>
            <p:spPr>
              <a:xfrm>
                <a:off x="2849985" y="2280398"/>
                <a:ext cx="1640539" cy="313764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2B97A4A-2AAB-934F-8849-996BC39058D3}"/>
                  </a:ext>
                </a:extLst>
              </p:cNvPr>
              <p:cNvSpPr/>
              <p:nvPr/>
            </p:nvSpPr>
            <p:spPr>
              <a:xfrm>
                <a:off x="2840692" y="5418046"/>
                <a:ext cx="6508376" cy="139849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00FD5F1-C74D-E943-AC26-FC6223F241F9}"/>
                  </a:ext>
                </a:extLst>
              </p:cNvPr>
              <p:cNvSpPr/>
              <p:nvPr/>
            </p:nvSpPr>
            <p:spPr>
              <a:xfrm flipH="1">
                <a:off x="6102724" y="5416924"/>
                <a:ext cx="3245222" cy="1398494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C01EBDE-F9F6-3241-B20C-52A0253696EA}"/>
                  </a:ext>
                </a:extLst>
              </p:cNvPr>
              <p:cNvSpPr/>
              <p:nvPr/>
            </p:nvSpPr>
            <p:spPr>
              <a:xfrm>
                <a:off x="6111900" y="6115049"/>
                <a:ext cx="1622611" cy="699248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66A44E7-1506-4541-BA3C-73F7BBAC8D25}"/>
                  </a:ext>
                </a:extLst>
              </p:cNvPr>
              <p:cNvSpPr/>
              <p:nvPr/>
            </p:nvSpPr>
            <p:spPr>
              <a:xfrm>
                <a:off x="7726455" y="5418045"/>
                <a:ext cx="1622609" cy="699248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45DA2AD-B4B9-754F-972B-973DEB50F6C2}"/>
                  </a:ext>
                </a:extLst>
              </p:cNvPr>
              <p:cNvSpPr/>
              <p:nvPr/>
            </p:nvSpPr>
            <p:spPr>
              <a:xfrm>
                <a:off x="2841812" y="2281518"/>
                <a:ext cx="1640541" cy="60063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ED3961-AD4E-3E48-B77F-4159F29A7D0C}"/>
                  </a:ext>
                </a:extLst>
              </p:cNvPr>
              <p:cNvSpPr txBox="1"/>
              <p:nvPr/>
            </p:nvSpPr>
            <p:spPr>
              <a:xfrm>
                <a:off x="2868803" y="2366120"/>
                <a:ext cx="1640542" cy="4923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0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카테고리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3BABC94-46DE-BA48-828C-88AF2D39404F}"/>
                  </a:ext>
                </a:extLst>
              </p:cNvPr>
              <p:cNvSpPr/>
              <p:nvPr/>
            </p:nvSpPr>
            <p:spPr>
              <a:xfrm>
                <a:off x="4393034" y="2891122"/>
                <a:ext cx="98613" cy="25101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1BFE122-98E3-E541-A08A-B9C766638705}"/>
                  </a:ext>
                </a:extLst>
              </p:cNvPr>
              <p:cNvSpPr/>
              <p:nvPr/>
            </p:nvSpPr>
            <p:spPr>
              <a:xfrm>
                <a:off x="9260543" y="2281522"/>
                <a:ext cx="89647" cy="31376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3115B02-AFE6-6142-807D-EAED2BEBFE9A}"/>
                  </a:ext>
                </a:extLst>
              </p:cNvPr>
              <p:cNvSpPr/>
              <p:nvPr/>
            </p:nvSpPr>
            <p:spPr>
              <a:xfrm>
                <a:off x="2849208" y="3401544"/>
                <a:ext cx="1595718" cy="484095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BE403E6B-7FCF-A549-A69B-45E5F17E288F}"/>
                  </a:ext>
                </a:extLst>
              </p:cNvPr>
              <p:cNvSpPr/>
              <p:nvPr/>
            </p:nvSpPr>
            <p:spPr>
              <a:xfrm>
                <a:off x="2839917" y="4432486"/>
                <a:ext cx="1541929" cy="493059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A41BB3D-A50D-AB46-BCCD-83D1D6361B39}"/>
                  </a:ext>
                </a:extLst>
              </p:cNvPr>
              <p:cNvSpPr txBox="1"/>
              <p:nvPr/>
            </p:nvSpPr>
            <p:spPr>
              <a:xfrm>
                <a:off x="2885515" y="2957233"/>
                <a:ext cx="1470212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라면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8BD9631-CC82-9845-85AA-D44CA47D9A9A}"/>
                  </a:ext>
                </a:extLst>
              </p:cNvPr>
              <p:cNvSpPr txBox="1"/>
              <p:nvPr/>
            </p:nvSpPr>
            <p:spPr>
              <a:xfrm>
                <a:off x="2882849" y="3468221"/>
                <a:ext cx="1470212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  밥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5AB6267-0AD1-4046-8B7A-2B428C5E8764}"/>
                  </a:ext>
                </a:extLst>
              </p:cNvPr>
              <p:cNvSpPr txBox="1"/>
              <p:nvPr/>
            </p:nvSpPr>
            <p:spPr>
              <a:xfrm>
                <a:off x="2867585" y="3988173"/>
                <a:ext cx="1470212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음료수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6BC804-B7B6-804B-A43C-AA3C1D2CE6EC}"/>
                  </a:ext>
                </a:extLst>
              </p:cNvPr>
              <p:cNvSpPr txBox="1"/>
              <p:nvPr/>
            </p:nvSpPr>
            <p:spPr>
              <a:xfrm>
                <a:off x="2866252" y="4508127"/>
                <a:ext cx="1120104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    스낵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75A9346-5A2E-6F4C-B7FC-ED34C7C9DFFB}"/>
                  </a:ext>
                </a:extLst>
              </p:cNvPr>
              <p:cNvSpPr/>
              <p:nvPr/>
            </p:nvSpPr>
            <p:spPr>
              <a:xfrm>
                <a:off x="4417920" y="2925296"/>
                <a:ext cx="44824" cy="95922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6DF674B-B622-E64F-B87C-639FB333F5EA}"/>
                  </a:ext>
                </a:extLst>
              </p:cNvPr>
              <p:cNvSpPr/>
              <p:nvPr/>
            </p:nvSpPr>
            <p:spPr>
              <a:xfrm>
                <a:off x="9294720" y="2279837"/>
                <a:ext cx="44824" cy="95922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FC6FEF8-8490-8F41-B734-53789AAB134D}"/>
                  </a:ext>
                </a:extLst>
              </p:cNvPr>
              <p:cNvSpPr/>
              <p:nvPr/>
            </p:nvSpPr>
            <p:spPr>
              <a:xfrm>
                <a:off x="2841809" y="2091596"/>
                <a:ext cx="6508378" cy="188261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BA1E946A-3ABB-BF4F-839B-9F764B4E8BD9}"/>
                  </a:ext>
                </a:extLst>
              </p:cNvPr>
              <p:cNvSpPr/>
              <p:nvPr/>
            </p:nvSpPr>
            <p:spPr>
              <a:xfrm>
                <a:off x="2841808" y="5419163"/>
                <a:ext cx="326315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3667B13-8248-CA45-99F5-B25E42292279}"/>
                  </a:ext>
                </a:extLst>
              </p:cNvPr>
              <p:cNvSpPr/>
              <p:nvPr/>
            </p:nvSpPr>
            <p:spPr>
              <a:xfrm>
                <a:off x="6104961" y="5410199"/>
                <a:ext cx="162261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41E1212-73F1-4241-8DA3-187C8F1E59FB}"/>
                  </a:ext>
                </a:extLst>
              </p:cNvPr>
              <p:cNvSpPr/>
              <p:nvPr/>
            </p:nvSpPr>
            <p:spPr>
              <a:xfrm>
                <a:off x="6104960" y="6118410"/>
                <a:ext cx="1622616" cy="161366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CD9DB04-1301-5F4B-81AD-CEC42FBA8048}"/>
                  </a:ext>
                </a:extLst>
              </p:cNvPr>
              <p:cNvSpPr txBox="1"/>
              <p:nvPr/>
            </p:nvSpPr>
            <p:spPr>
              <a:xfrm>
                <a:off x="2779387" y="2061554"/>
                <a:ext cx="2743199" cy="26511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음식 주문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9179C1-DED0-BD45-BBB4-E6C7B3F9C80D}"/>
                  </a:ext>
                </a:extLst>
              </p:cNvPr>
              <p:cNvSpPr txBox="1"/>
              <p:nvPr/>
            </p:nvSpPr>
            <p:spPr>
              <a:xfrm>
                <a:off x="2796427" y="5396191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상품 주문 목록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8E3290B-16CD-8448-A650-67EB40142555}"/>
                  </a:ext>
                </a:extLst>
              </p:cNvPr>
              <p:cNvSpPr txBox="1"/>
              <p:nvPr/>
            </p:nvSpPr>
            <p:spPr>
              <a:xfrm>
                <a:off x="6041091" y="5395633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결제 방법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B7F7D6F-465A-EC4D-9250-93D61A865939}"/>
                  </a:ext>
                </a:extLst>
              </p:cNvPr>
              <p:cNvSpPr txBox="1"/>
              <p:nvPr/>
            </p:nvSpPr>
            <p:spPr>
              <a:xfrm>
                <a:off x="6049495" y="6094319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주문 요청 사항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E441A58-7014-5A42-ABBE-47E32B18C461}"/>
                  </a:ext>
                </a:extLst>
              </p:cNvPr>
              <p:cNvSpPr txBox="1"/>
              <p:nvPr/>
            </p:nvSpPr>
            <p:spPr>
              <a:xfrm>
                <a:off x="6347511" y="5709080"/>
                <a:ext cx="2743199" cy="3219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05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카드</a:t>
                </a: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CBAC8EED-151A-B244-8D78-449B530DEFC8}"/>
                  </a:ext>
                </a:extLst>
              </p:cNvPr>
              <p:cNvSpPr/>
              <p:nvPr/>
            </p:nvSpPr>
            <p:spPr>
              <a:xfrm>
                <a:off x="6189705" y="5757218"/>
                <a:ext cx="162697" cy="162697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D7A4951-F3B1-FB4A-9E03-7297242A9B8C}"/>
                  </a:ext>
                </a:extLst>
              </p:cNvPr>
              <p:cNvSpPr/>
              <p:nvPr/>
            </p:nvSpPr>
            <p:spPr>
              <a:xfrm>
                <a:off x="7023786" y="5767515"/>
                <a:ext cx="142103" cy="142103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828025C-B160-7642-9EEC-A3F02710B3B3}"/>
                  </a:ext>
                </a:extLst>
              </p:cNvPr>
              <p:cNvSpPr/>
              <p:nvPr/>
            </p:nvSpPr>
            <p:spPr>
              <a:xfrm flipH="1">
                <a:off x="6248142" y="5817714"/>
                <a:ext cx="53547" cy="39129"/>
              </a:xfrm>
              <a:prstGeom prst="ellipse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8BDF930-C1C2-2541-A417-33E5B2E4694A}"/>
                  </a:ext>
                </a:extLst>
              </p:cNvPr>
              <p:cNvSpPr/>
              <p:nvPr/>
            </p:nvSpPr>
            <p:spPr>
              <a:xfrm>
                <a:off x="7593387" y="6306083"/>
                <a:ext cx="139122" cy="504549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A166747-1998-EE47-B2F8-640F6AC5B86F}"/>
                  </a:ext>
                </a:extLst>
              </p:cNvPr>
              <p:cNvSpPr/>
              <p:nvPr/>
            </p:nvSpPr>
            <p:spPr>
              <a:xfrm flipH="1">
                <a:off x="7609598" y="6306079"/>
                <a:ext cx="109634" cy="248709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522FB5E-4E68-0442-8C14-1C582EF93D6A}"/>
                  </a:ext>
                </a:extLst>
              </p:cNvPr>
              <p:cNvSpPr/>
              <p:nvPr/>
            </p:nvSpPr>
            <p:spPr>
              <a:xfrm>
                <a:off x="8077200" y="2353235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94FD90C-339D-A640-A252-A34EEFCE0C95}"/>
                  </a:ext>
                </a:extLst>
              </p:cNvPr>
              <p:cNvSpPr/>
              <p:nvPr/>
            </p:nvSpPr>
            <p:spPr>
              <a:xfrm>
                <a:off x="6884894" y="2362200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0FB2005-6B8A-7643-8E15-8F82BD853B58}"/>
                  </a:ext>
                </a:extLst>
              </p:cNvPr>
              <p:cNvSpPr/>
              <p:nvPr/>
            </p:nvSpPr>
            <p:spPr>
              <a:xfrm>
                <a:off x="4536141" y="2353234"/>
                <a:ext cx="1120588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993CBDE-AA2A-DD45-91CE-E2FF688F0562}"/>
                  </a:ext>
                </a:extLst>
              </p:cNvPr>
              <p:cNvSpPr/>
              <p:nvPr/>
            </p:nvSpPr>
            <p:spPr>
              <a:xfrm>
                <a:off x="5710518" y="2353233"/>
                <a:ext cx="1111624" cy="1290917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A0D54B0-38AE-CA47-B121-3FB79A20C74F}"/>
                  </a:ext>
                </a:extLst>
              </p:cNvPr>
              <p:cNvSpPr/>
              <p:nvPr/>
            </p:nvSpPr>
            <p:spPr>
              <a:xfrm>
                <a:off x="4535021" y="2630020"/>
                <a:ext cx="1120587" cy="7888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104F638A-4D8B-364C-A914-F31B7C425612}"/>
                  </a:ext>
                </a:extLst>
              </p:cNvPr>
              <p:cNvSpPr/>
              <p:nvPr/>
            </p:nvSpPr>
            <p:spPr>
              <a:xfrm>
                <a:off x="6883775" y="2630019"/>
                <a:ext cx="1120587" cy="79818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D7F7F638-21DD-C84D-A0A1-AF21C97AF10E}"/>
                  </a:ext>
                </a:extLst>
              </p:cNvPr>
              <p:cNvSpPr/>
              <p:nvPr/>
            </p:nvSpPr>
            <p:spPr>
              <a:xfrm>
                <a:off x="8076079" y="2630019"/>
                <a:ext cx="1120587" cy="7888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E4BC57B-6AA8-C94D-9C68-7EDB1CF98112}"/>
                  </a:ext>
                </a:extLst>
              </p:cNvPr>
              <p:cNvSpPr/>
              <p:nvPr/>
            </p:nvSpPr>
            <p:spPr>
              <a:xfrm>
                <a:off x="5709397" y="2630019"/>
                <a:ext cx="1111622" cy="7978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A484C51-6B5F-1F4F-9A39-DED62CB51277}"/>
                  </a:ext>
                </a:extLst>
              </p:cNvPr>
              <p:cNvSpPr/>
              <p:nvPr/>
            </p:nvSpPr>
            <p:spPr>
              <a:xfrm>
                <a:off x="5316071" y="3420035"/>
                <a:ext cx="340658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C1ABA14-A6C9-F445-B449-8B47C1D77076}"/>
                  </a:ext>
                </a:extLst>
              </p:cNvPr>
              <p:cNvSpPr/>
              <p:nvPr/>
            </p:nvSpPr>
            <p:spPr>
              <a:xfrm>
                <a:off x="6490447" y="343796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F87A25A0-98FB-7044-BBED-94F45F7B4C4A}"/>
                  </a:ext>
                </a:extLst>
              </p:cNvPr>
              <p:cNvSpPr/>
              <p:nvPr/>
            </p:nvSpPr>
            <p:spPr>
              <a:xfrm>
                <a:off x="7673788" y="342003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95BCDEB-CCD5-994F-8A56-53B059B60D0B}"/>
                  </a:ext>
                </a:extLst>
              </p:cNvPr>
              <p:cNvSpPr/>
              <p:nvPr/>
            </p:nvSpPr>
            <p:spPr>
              <a:xfrm>
                <a:off x="8857129" y="3420035"/>
                <a:ext cx="331694" cy="215152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5ADD116-4FF0-B34C-ADEB-D5559714AD6B}"/>
                  </a:ext>
                </a:extLst>
              </p:cNvPr>
              <p:cNvSpPr txBox="1"/>
              <p:nvPr/>
            </p:nvSpPr>
            <p:spPr>
              <a:xfrm>
                <a:off x="6471957" y="3441885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담기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9F25C89-17CE-DC41-AAB6-A55ECBE070B2}"/>
                  </a:ext>
                </a:extLst>
              </p:cNvPr>
              <p:cNvSpPr txBox="1"/>
              <p:nvPr/>
            </p:nvSpPr>
            <p:spPr>
              <a:xfrm>
                <a:off x="5288615" y="3432920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담기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4742218-6233-0C4E-88E6-0509AE530942}"/>
                  </a:ext>
                </a:extLst>
              </p:cNvPr>
              <p:cNvSpPr txBox="1"/>
              <p:nvPr/>
            </p:nvSpPr>
            <p:spPr>
              <a:xfrm>
                <a:off x="5713711" y="3435221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---원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9B5340D-AD73-F046-8760-587FF3816BE7}"/>
                  </a:ext>
                </a:extLst>
              </p:cNvPr>
              <p:cNvSpPr txBox="1"/>
              <p:nvPr/>
            </p:nvSpPr>
            <p:spPr>
              <a:xfrm>
                <a:off x="4531682" y="3425928"/>
                <a:ext cx="2743199" cy="22724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6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---원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D4A38C2-DD63-B94D-A4BB-34FA5A9CDA33}"/>
                  </a:ext>
                </a:extLst>
              </p:cNvPr>
              <p:cNvSpPr txBox="1"/>
              <p:nvPr/>
            </p:nvSpPr>
            <p:spPr>
              <a:xfrm>
                <a:off x="5713711" y="2395314"/>
                <a:ext cx="2743199" cy="2461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7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메뉴 이름 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1D2378E-5AE3-874A-8CD0-538A4D6EEA9E}"/>
                  </a:ext>
                </a:extLst>
              </p:cNvPr>
              <p:cNvSpPr txBox="1"/>
              <p:nvPr/>
            </p:nvSpPr>
            <p:spPr>
              <a:xfrm>
                <a:off x="4539335" y="2395314"/>
                <a:ext cx="2743199" cy="2461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7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메뉴 이름 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A994985-D817-7845-8302-9A9B19A6A23E}"/>
                  </a:ext>
                </a:extLst>
              </p:cNvPr>
              <p:cNvSpPr txBox="1"/>
              <p:nvPr/>
            </p:nvSpPr>
            <p:spPr>
              <a:xfrm>
                <a:off x="5897655" y="2840691"/>
                <a:ext cx="2743199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사진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CE3A5BD-4E33-D94D-882F-5B378B798732}"/>
                  </a:ext>
                </a:extLst>
              </p:cNvPr>
              <p:cNvSpPr txBox="1"/>
              <p:nvPr/>
            </p:nvSpPr>
            <p:spPr>
              <a:xfrm>
                <a:off x="4723277" y="2840691"/>
                <a:ext cx="2743199" cy="3787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4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사진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C7729CE-97AB-C444-BB28-F0895AFA4E73}"/>
                </a:ext>
              </a:extLst>
            </p:cNvPr>
            <p:cNvSpPr txBox="1"/>
            <p:nvPr/>
          </p:nvSpPr>
          <p:spPr>
            <a:xfrm>
              <a:off x="8739161" y="6335034"/>
              <a:ext cx="2743198" cy="3787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00">
                  <a:latin typeface="NanumSquare" panose="020B0600000101010101" pitchFamily="34" charset="-127"/>
                  <a:ea typeface="NanumSquare" panose="020B0600000101010101" pitchFamily="34" charset="-127"/>
                </a:rPr>
                <a:t>주문하기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9DBEA7F-4C95-0749-8EE8-65E55ABB0455}"/>
                </a:ext>
              </a:extLst>
            </p:cNvPr>
            <p:cNvSpPr txBox="1"/>
            <p:nvPr/>
          </p:nvSpPr>
          <p:spPr>
            <a:xfrm>
              <a:off x="8928375" y="5628381"/>
              <a:ext cx="2743198" cy="3787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00">
                  <a:latin typeface="NanumSquare" panose="020B0600000101010101" pitchFamily="34" charset="-127"/>
                  <a:ea typeface="NanumSquare" panose="020B0600000101010101" pitchFamily="34" charset="-127"/>
                </a:rPr>
                <a:t>---원</a:t>
              </a:r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8695C16-2B92-E946-8951-19CA8D300180}"/>
              </a:ext>
            </a:extLst>
          </p:cNvPr>
          <p:cNvCxnSpPr>
            <a:cxnSpLocks/>
            <a:stCxn id="110" idx="1"/>
            <a:endCxn id="47" idx="3"/>
          </p:cNvCxnSpPr>
          <p:nvPr/>
        </p:nvCxnSpPr>
        <p:spPr>
          <a:xfrm flipH="1">
            <a:off x="2378997" y="2472818"/>
            <a:ext cx="2600616" cy="3098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811863-C7C8-5A45-A03B-6FD586BA3AEA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2362638" y="4778709"/>
            <a:ext cx="5404125" cy="91699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96EDB41-4E0B-F843-81E0-449204F01839}"/>
              </a:ext>
            </a:extLst>
          </p:cNvPr>
          <p:cNvCxnSpPr>
            <a:cxnSpLocks/>
          </p:cNvCxnSpPr>
          <p:nvPr/>
        </p:nvCxnSpPr>
        <p:spPr>
          <a:xfrm flipV="1">
            <a:off x="4861837" y="3366472"/>
            <a:ext cx="886934" cy="20973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C30BDBB-39D3-5C4F-B47F-A41B7AD5EE0E}"/>
              </a:ext>
            </a:extLst>
          </p:cNvPr>
          <p:cNvSpPr txBox="1"/>
          <p:nvPr/>
        </p:nvSpPr>
        <p:spPr>
          <a:xfrm>
            <a:off x="8973108" y="2097417"/>
            <a:ext cx="295625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카테고리를 선택하면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해당 카테고리의 제품을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제품테이블에서 불러와서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프레임에 표시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담기 버튼을 클릭하면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상품 주문 목록 리스트에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제품이 추가됨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주문하기 버튼을 클릭하면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앞에서 선택한 옵션들을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종합하여 주문 테이블에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데이터 삽입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FC689D-15E5-7841-AE07-E2DB686424B4}"/>
              </a:ext>
            </a:extLst>
          </p:cNvPr>
          <p:cNvGrpSpPr/>
          <p:nvPr/>
        </p:nvGrpSpPr>
        <p:grpSpPr>
          <a:xfrm>
            <a:off x="3222047" y="2299177"/>
            <a:ext cx="5747901" cy="4010024"/>
            <a:chOff x="3235037" y="2270414"/>
            <a:chExt cx="5747901" cy="4010024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958F092E-79A2-C448-A5FE-911B47E0A2DA}"/>
                </a:ext>
              </a:extLst>
            </p:cNvPr>
            <p:cNvSpPr/>
            <p:nvPr/>
          </p:nvSpPr>
          <p:spPr>
            <a:xfrm>
              <a:off x="3240233" y="2270414"/>
              <a:ext cx="5702875" cy="4005693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F63B56F9-A164-774F-AD57-F102ED3C1ED7}"/>
                </a:ext>
              </a:extLst>
            </p:cNvPr>
            <p:cNvCxnSpPr/>
            <p:nvPr/>
          </p:nvCxnSpPr>
          <p:spPr>
            <a:xfrm flipV="1">
              <a:off x="3235902" y="2496414"/>
              <a:ext cx="5711534" cy="3465"/>
            </a:xfrm>
            <a:prstGeom prst="straightConnector1">
              <a:avLst/>
            </a:prstGeom>
            <a:ln w="38100">
              <a:solidFill>
                <a:srgbClr val="262626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FC8B36F-AFF6-5445-A9D3-4FECAC89AF76}"/>
                </a:ext>
              </a:extLst>
            </p:cNvPr>
            <p:cNvSpPr txBox="1"/>
            <p:nvPr/>
          </p:nvSpPr>
          <p:spPr>
            <a:xfrm>
              <a:off x="3235037" y="2273878"/>
              <a:ext cx="5747901" cy="2539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50">
                  <a:latin typeface="NanumSquare" panose="020B0600000101010101" pitchFamily="34" charset="-127"/>
                  <a:ea typeface="NanumSquare" panose="020B0600000101010101" pitchFamily="34" charset="-127"/>
                </a:rPr>
                <a:t>카운터 화면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B49154B-ABD3-DA48-BECE-F5D2150CA463}"/>
                </a:ext>
              </a:extLst>
            </p:cNvPr>
            <p:cNvSpPr/>
            <p:nvPr/>
          </p:nvSpPr>
          <p:spPr>
            <a:xfrm>
              <a:off x="3244561" y="2499880"/>
              <a:ext cx="784513" cy="3780558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6D5F4E7-D994-5140-A4CF-6744C8CC1E7E}"/>
                </a:ext>
              </a:extLst>
            </p:cNvPr>
            <p:cNvSpPr/>
            <p:nvPr/>
          </p:nvSpPr>
          <p:spPr>
            <a:xfrm>
              <a:off x="4166755" y="2651414"/>
              <a:ext cx="4646466" cy="34601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DB23D30-F2C0-8644-9BE7-D20436A69900}"/>
                </a:ext>
              </a:extLst>
            </p:cNvPr>
            <p:cNvSpPr/>
            <p:nvPr/>
          </p:nvSpPr>
          <p:spPr>
            <a:xfrm>
              <a:off x="4019550" y="2504209"/>
              <a:ext cx="4923558" cy="377189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D43F1C1-6637-A640-BB59-418F8EED74A6}"/>
                </a:ext>
              </a:extLst>
            </p:cNvPr>
            <p:cNvSpPr/>
            <p:nvPr/>
          </p:nvSpPr>
          <p:spPr>
            <a:xfrm>
              <a:off x="6084742" y="2759652"/>
              <a:ext cx="827807" cy="438150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54E90B5C-394F-6442-94E6-1217644BF978}"/>
                </a:ext>
              </a:extLst>
            </p:cNvPr>
            <p:cNvSpPr/>
            <p:nvPr/>
          </p:nvSpPr>
          <p:spPr>
            <a:xfrm>
              <a:off x="6084741" y="3261879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D82AA1CF-5754-C24E-8659-343F0FAC4D45}"/>
                </a:ext>
              </a:extLst>
            </p:cNvPr>
            <p:cNvSpPr/>
            <p:nvPr/>
          </p:nvSpPr>
          <p:spPr>
            <a:xfrm>
              <a:off x="6093401" y="3885333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2ABA34CA-097F-3E48-84C4-5AC9480DE432}"/>
                </a:ext>
              </a:extLst>
            </p:cNvPr>
            <p:cNvSpPr/>
            <p:nvPr/>
          </p:nvSpPr>
          <p:spPr>
            <a:xfrm>
              <a:off x="6093400" y="4387560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EB7BAECC-C29F-4241-9B37-5AD840AB0F8F}"/>
                </a:ext>
              </a:extLst>
            </p:cNvPr>
            <p:cNvSpPr/>
            <p:nvPr/>
          </p:nvSpPr>
          <p:spPr>
            <a:xfrm>
              <a:off x="6102060" y="5045652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7686584-2DA8-9D47-A02C-A53BFC5A041E}"/>
                </a:ext>
              </a:extLst>
            </p:cNvPr>
            <p:cNvSpPr/>
            <p:nvPr/>
          </p:nvSpPr>
          <p:spPr>
            <a:xfrm>
              <a:off x="6102059" y="5547879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EF60C78-0592-8B44-AA96-9CA255EF76F7}"/>
                </a:ext>
              </a:extLst>
            </p:cNvPr>
            <p:cNvSpPr/>
            <p:nvPr/>
          </p:nvSpPr>
          <p:spPr>
            <a:xfrm>
              <a:off x="6967969" y="2759651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1D7CF4B-BDCC-9744-A9D2-E4E8EFE90D8B}"/>
                </a:ext>
              </a:extLst>
            </p:cNvPr>
            <p:cNvSpPr/>
            <p:nvPr/>
          </p:nvSpPr>
          <p:spPr>
            <a:xfrm>
              <a:off x="6967968" y="3261878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E984E94-4E5A-3840-8C86-E4482B90753B}"/>
                </a:ext>
              </a:extLst>
            </p:cNvPr>
            <p:cNvSpPr/>
            <p:nvPr/>
          </p:nvSpPr>
          <p:spPr>
            <a:xfrm>
              <a:off x="6976628" y="3885332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FDB63632-63D6-AC4E-A02E-0256E5442653}"/>
                </a:ext>
              </a:extLst>
            </p:cNvPr>
            <p:cNvSpPr/>
            <p:nvPr/>
          </p:nvSpPr>
          <p:spPr>
            <a:xfrm>
              <a:off x="6976627" y="4387559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0E1251A-4000-1046-8167-0DDA98B112EA}"/>
                </a:ext>
              </a:extLst>
            </p:cNvPr>
            <p:cNvSpPr/>
            <p:nvPr/>
          </p:nvSpPr>
          <p:spPr>
            <a:xfrm>
              <a:off x="6985287" y="5045651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D87B665-EB2D-5246-93F5-8DE518B7781B}"/>
                </a:ext>
              </a:extLst>
            </p:cNvPr>
            <p:cNvSpPr/>
            <p:nvPr/>
          </p:nvSpPr>
          <p:spPr>
            <a:xfrm>
              <a:off x="6985286" y="5547878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3BCB6FE-4C25-9D4A-9A16-98E5CEFA78FD}"/>
                </a:ext>
              </a:extLst>
            </p:cNvPr>
            <p:cNvSpPr/>
            <p:nvPr/>
          </p:nvSpPr>
          <p:spPr>
            <a:xfrm>
              <a:off x="4318287" y="2759652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B5C6916-935B-914E-94BD-07BE64E9BB64}"/>
                </a:ext>
              </a:extLst>
            </p:cNvPr>
            <p:cNvSpPr/>
            <p:nvPr/>
          </p:nvSpPr>
          <p:spPr>
            <a:xfrm>
              <a:off x="4318286" y="3261879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705D598-714E-3743-A343-EA44F42D9C38}"/>
                </a:ext>
              </a:extLst>
            </p:cNvPr>
            <p:cNvSpPr/>
            <p:nvPr/>
          </p:nvSpPr>
          <p:spPr>
            <a:xfrm>
              <a:off x="4326946" y="3885333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F3ED4A6-2F1B-CF4D-A679-A7CADF49F17C}"/>
                </a:ext>
              </a:extLst>
            </p:cNvPr>
            <p:cNvSpPr/>
            <p:nvPr/>
          </p:nvSpPr>
          <p:spPr>
            <a:xfrm>
              <a:off x="4326945" y="4387560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369F3110-9B87-7146-B936-CA74FEB45556}"/>
                </a:ext>
              </a:extLst>
            </p:cNvPr>
            <p:cNvSpPr/>
            <p:nvPr/>
          </p:nvSpPr>
          <p:spPr>
            <a:xfrm>
              <a:off x="4335605" y="5045652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3AC3ACE3-6807-7047-92F9-F0FB11CC6DE3}"/>
                </a:ext>
              </a:extLst>
            </p:cNvPr>
            <p:cNvSpPr/>
            <p:nvPr/>
          </p:nvSpPr>
          <p:spPr>
            <a:xfrm>
              <a:off x="4335604" y="5547879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78514C5-F18E-394B-90D7-3660EE46B3C2}"/>
                </a:ext>
              </a:extLst>
            </p:cNvPr>
            <p:cNvSpPr/>
            <p:nvPr/>
          </p:nvSpPr>
          <p:spPr>
            <a:xfrm>
              <a:off x="5201514" y="2759651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91484D-D891-CD42-811A-38AB6330CE55}"/>
                </a:ext>
              </a:extLst>
            </p:cNvPr>
            <p:cNvSpPr/>
            <p:nvPr/>
          </p:nvSpPr>
          <p:spPr>
            <a:xfrm>
              <a:off x="5201513" y="3261878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C0A6465-1BC7-C84F-BF73-D31A9818B3B1}"/>
                </a:ext>
              </a:extLst>
            </p:cNvPr>
            <p:cNvSpPr/>
            <p:nvPr/>
          </p:nvSpPr>
          <p:spPr>
            <a:xfrm>
              <a:off x="5210173" y="3885332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602E791-A822-7D48-BC91-EF44D446EA8F}"/>
                </a:ext>
              </a:extLst>
            </p:cNvPr>
            <p:cNvSpPr/>
            <p:nvPr/>
          </p:nvSpPr>
          <p:spPr>
            <a:xfrm>
              <a:off x="5210172" y="4387559"/>
              <a:ext cx="827807" cy="438150"/>
            </a:xfrm>
            <a:prstGeom prst="rect">
              <a:avLst/>
            </a:prstGeom>
            <a:solidFill>
              <a:srgbClr val="FE575E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AC33314-36A8-BA44-B1BE-E5BE6F46856D}"/>
                </a:ext>
              </a:extLst>
            </p:cNvPr>
            <p:cNvSpPr/>
            <p:nvPr/>
          </p:nvSpPr>
          <p:spPr>
            <a:xfrm>
              <a:off x="5218832" y="5045651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1233DD0-5C65-4F43-9E39-BEB3F271EDD3}"/>
                </a:ext>
              </a:extLst>
            </p:cNvPr>
            <p:cNvSpPr/>
            <p:nvPr/>
          </p:nvSpPr>
          <p:spPr>
            <a:xfrm>
              <a:off x="5218831" y="5547878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E63B0BC-4CE3-DA41-98EF-9433C83FA05E}"/>
                </a:ext>
              </a:extLst>
            </p:cNvPr>
            <p:cNvSpPr/>
            <p:nvPr/>
          </p:nvSpPr>
          <p:spPr>
            <a:xfrm>
              <a:off x="7851196" y="2759650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B534F7C-29AB-B54F-9056-2205EEC03F63}"/>
                </a:ext>
              </a:extLst>
            </p:cNvPr>
            <p:cNvSpPr/>
            <p:nvPr/>
          </p:nvSpPr>
          <p:spPr>
            <a:xfrm>
              <a:off x="7851195" y="3261877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BCB7C61-5C12-EC47-82CD-F0079228DB02}"/>
                </a:ext>
              </a:extLst>
            </p:cNvPr>
            <p:cNvSpPr/>
            <p:nvPr/>
          </p:nvSpPr>
          <p:spPr>
            <a:xfrm>
              <a:off x="7859855" y="3885331"/>
              <a:ext cx="827807" cy="438150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10E554C-5675-AF4C-9067-194E1A280A6F}"/>
                </a:ext>
              </a:extLst>
            </p:cNvPr>
            <p:cNvSpPr/>
            <p:nvPr/>
          </p:nvSpPr>
          <p:spPr>
            <a:xfrm>
              <a:off x="7859854" y="4387558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4E4E618-40D7-424D-9F0D-D9E478B9489B}"/>
                </a:ext>
              </a:extLst>
            </p:cNvPr>
            <p:cNvSpPr/>
            <p:nvPr/>
          </p:nvSpPr>
          <p:spPr>
            <a:xfrm>
              <a:off x="7868514" y="5045650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4347463-0276-9242-83F5-FBD0298AAE35}"/>
                </a:ext>
              </a:extLst>
            </p:cNvPr>
            <p:cNvSpPr/>
            <p:nvPr/>
          </p:nvSpPr>
          <p:spPr>
            <a:xfrm>
              <a:off x="7868513" y="5547877"/>
              <a:ext cx="827807" cy="4381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8A6B1EA-C2AF-C749-8D58-1D7C94D128E8}"/>
                </a:ext>
              </a:extLst>
            </p:cNvPr>
            <p:cNvSpPr txBox="1"/>
            <p:nvPr/>
          </p:nvSpPr>
          <p:spPr>
            <a:xfrm>
              <a:off x="4326082" y="2758786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1번 PC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AC081ED-8397-1B48-AB28-20343F68DB90}"/>
                </a:ext>
              </a:extLst>
            </p:cNvPr>
            <p:cNvSpPr txBox="1"/>
            <p:nvPr/>
          </p:nvSpPr>
          <p:spPr>
            <a:xfrm>
              <a:off x="5209309" y="275878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2번 PC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818684F-BD35-8B46-ACC3-A87AA499ACC4}"/>
                </a:ext>
              </a:extLst>
            </p:cNvPr>
            <p:cNvSpPr txBox="1"/>
            <p:nvPr/>
          </p:nvSpPr>
          <p:spPr>
            <a:xfrm>
              <a:off x="6092536" y="276744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3번 PC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412D524-0A85-394F-B90B-0FC8DE833C29}"/>
                </a:ext>
              </a:extLst>
            </p:cNvPr>
            <p:cNvSpPr txBox="1"/>
            <p:nvPr/>
          </p:nvSpPr>
          <p:spPr>
            <a:xfrm>
              <a:off x="6967104" y="276744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4번 PC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C0A879E-5887-DB4D-BB57-1E4F7593AFEE}"/>
                </a:ext>
              </a:extLst>
            </p:cNvPr>
            <p:cNvSpPr txBox="1"/>
            <p:nvPr/>
          </p:nvSpPr>
          <p:spPr>
            <a:xfrm>
              <a:off x="7850332" y="2758786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5번 PC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3EBEC0A-F0F3-8A49-BC37-225CA90F6403}"/>
                </a:ext>
              </a:extLst>
            </p:cNvPr>
            <p:cNvSpPr txBox="1"/>
            <p:nvPr/>
          </p:nvSpPr>
          <p:spPr>
            <a:xfrm>
              <a:off x="4317422" y="326967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6번 PC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77CB2AF-9781-434C-A6EF-8FF8B52A0F2F}"/>
                </a:ext>
              </a:extLst>
            </p:cNvPr>
            <p:cNvSpPr txBox="1"/>
            <p:nvPr/>
          </p:nvSpPr>
          <p:spPr>
            <a:xfrm>
              <a:off x="5209309" y="326101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7번 PC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53C4A80C-DB64-434A-B965-9B8E1B31C0FF}"/>
                </a:ext>
              </a:extLst>
            </p:cNvPr>
            <p:cNvSpPr txBox="1"/>
            <p:nvPr/>
          </p:nvSpPr>
          <p:spPr>
            <a:xfrm>
              <a:off x="6083877" y="326101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8번 PC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3D33C5C-C7B6-8742-86DA-621AC846EF01}"/>
                </a:ext>
              </a:extLst>
            </p:cNvPr>
            <p:cNvSpPr txBox="1"/>
            <p:nvPr/>
          </p:nvSpPr>
          <p:spPr>
            <a:xfrm>
              <a:off x="6984423" y="326101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9번 PC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64021B0-FDED-1542-B8E0-0877A7B24274}"/>
                </a:ext>
              </a:extLst>
            </p:cNvPr>
            <p:cNvSpPr txBox="1"/>
            <p:nvPr/>
          </p:nvSpPr>
          <p:spPr>
            <a:xfrm>
              <a:off x="7850331" y="326101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10번 PC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AA8C6B4-CAE6-5140-A3B3-936208DA0FF5}"/>
                </a:ext>
              </a:extLst>
            </p:cNvPr>
            <p:cNvSpPr txBox="1"/>
            <p:nvPr/>
          </p:nvSpPr>
          <p:spPr>
            <a:xfrm>
              <a:off x="4317422" y="3884467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11번 PC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F68393F2-D695-104A-9496-F285742B49BD}"/>
                </a:ext>
              </a:extLst>
            </p:cNvPr>
            <p:cNvSpPr txBox="1"/>
            <p:nvPr/>
          </p:nvSpPr>
          <p:spPr>
            <a:xfrm>
              <a:off x="5200650" y="3893127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12번 PC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4707CB3-B7BB-AF43-A4DE-3F9691B1375A}"/>
                </a:ext>
              </a:extLst>
            </p:cNvPr>
            <p:cNvSpPr txBox="1"/>
            <p:nvPr/>
          </p:nvSpPr>
          <p:spPr>
            <a:xfrm>
              <a:off x="6075218" y="3893126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13번 PC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68F562B-36A5-214A-BC96-17C702956E39}"/>
                </a:ext>
              </a:extLst>
            </p:cNvPr>
            <p:cNvSpPr txBox="1"/>
            <p:nvPr/>
          </p:nvSpPr>
          <p:spPr>
            <a:xfrm>
              <a:off x="6975763" y="3893127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14번 PC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C35D578-4F82-2D44-868D-FC9BE55E1594}"/>
                </a:ext>
              </a:extLst>
            </p:cNvPr>
            <p:cNvSpPr txBox="1"/>
            <p:nvPr/>
          </p:nvSpPr>
          <p:spPr>
            <a:xfrm>
              <a:off x="7867649" y="3884467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15번 PC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C5CD49B-0677-D44B-A453-3FA2172A0961}"/>
                </a:ext>
              </a:extLst>
            </p:cNvPr>
            <p:cNvSpPr txBox="1"/>
            <p:nvPr/>
          </p:nvSpPr>
          <p:spPr>
            <a:xfrm>
              <a:off x="4326082" y="439535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16번 PC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7A384E7E-5439-C642-B946-6811C165DB10}"/>
                </a:ext>
              </a:extLst>
            </p:cNvPr>
            <p:cNvSpPr txBox="1"/>
            <p:nvPr/>
          </p:nvSpPr>
          <p:spPr>
            <a:xfrm>
              <a:off x="5200649" y="439535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17번 PC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E5AE1463-158E-E84A-9EF2-26B731AE9230}"/>
                </a:ext>
              </a:extLst>
            </p:cNvPr>
            <p:cNvSpPr txBox="1"/>
            <p:nvPr/>
          </p:nvSpPr>
          <p:spPr>
            <a:xfrm>
              <a:off x="6075218" y="438669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18번 PC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F366F486-50AE-274C-ABD3-F155129A6780}"/>
                </a:ext>
              </a:extLst>
            </p:cNvPr>
            <p:cNvSpPr txBox="1"/>
            <p:nvPr/>
          </p:nvSpPr>
          <p:spPr>
            <a:xfrm>
              <a:off x="6967105" y="439535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19번 PC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0B44BF96-A8AC-C740-8178-DAC4C63CDEE6}"/>
                </a:ext>
              </a:extLst>
            </p:cNvPr>
            <p:cNvSpPr txBox="1"/>
            <p:nvPr/>
          </p:nvSpPr>
          <p:spPr>
            <a:xfrm>
              <a:off x="7850331" y="439535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20번 PC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D43A0C5-17E7-B043-95C3-DF602DD8C0C6}"/>
                </a:ext>
              </a:extLst>
            </p:cNvPr>
            <p:cNvSpPr txBox="1"/>
            <p:nvPr/>
          </p:nvSpPr>
          <p:spPr>
            <a:xfrm>
              <a:off x="4334741" y="505344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21번 PC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6C2C6420-51E5-0A44-ADA5-B06323957407}"/>
                </a:ext>
              </a:extLst>
            </p:cNvPr>
            <p:cNvSpPr txBox="1"/>
            <p:nvPr/>
          </p:nvSpPr>
          <p:spPr>
            <a:xfrm>
              <a:off x="5217968" y="505344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22번 PC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0CCAE7D-DAF5-0447-B43C-E6E8E076E628}"/>
                </a:ext>
              </a:extLst>
            </p:cNvPr>
            <p:cNvSpPr txBox="1"/>
            <p:nvPr/>
          </p:nvSpPr>
          <p:spPr>
            <a:xfrm>
              <a:off x="6092536" y="505344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23번 PC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1DD7643-4B67-6E40-8FDB-4D52BB055F0A}"/>
                </a:ext>
              </a:extLst>
            </p:cNvPr>
            <p:cNvSpPr txBox="1"/>
            <p:nvPr/>
          </p:nvSpPr>
          <p:spPr>
            <a:xfrm>
              <a:off x="6975763" y="504478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24번 PC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4A43537-D5CD-A948-9EE1-0DDFB9A5AD8C}"/>
                </a:ext>
              </a:extLst>
            </p:cNvPr>
            <p:cNvSpPr txBox="1"/>
            <p:nvPr/>
          </p:nvSpPr>
          <p:spPr>
            <a:xfrm>
              <a:off x="7850331" y="505344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25번 PC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96CE1AE9-3C7D-1442-A259-2D9F92BC579D}"/>
                </a:ext>
              </a:extLst>
            </p:cNvPr>
            <p:cNvSpPr txBox="1"/>
            <p:nvPr/>
          </p:nvSpPr>
          <p:spPr>
            <a:xfrm>
              <a:off x="4334740" y="555567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26번 PC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BF2278B-360E-B24D-9B37-06C62BAC3422}"/>
                </a:ext>
              </a:extLst>
            </p:cNvPr>
            <p:cNvSpPr txBox="1"/>
            <p:nvPr/>
          </p:nvSpPr>
          <p:spPr>
            <a:xfrm>
              <a:off x="5200649" y="5581649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27번 PC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EEFB21D2-E102-9249-882C-4F77EEEC2A39}"/>
                </a:ext>
              </a:extLst>
            </p:cNvPr>
            <p:cNvSpPr txBox="1"/>
            <p:nvPr/>
          </p:nvSpPr>
          <p:spPr>
            <a:xfrm>
              <a:off x="6101194" y="555567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28번 PC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3C763A0-44E1-4D4D-8663-5CFD8CAB78DA}"/>
                </a:ext>
              </a:extLst>
            </p:cNvPr>
            <p:cNvSpPr txBox="1"/>
            <p:nvPr/>
          </p:nvSpPr>
          <p:spPr>
            <a:xfrm>
              <a:off x="6984422" y="555567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29번 PC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A6DA9AA5-7BEA-7B4B-B3A0-0057AA56D0AE}"/>
                </a:ext>
              </a:extLst>
            </p:cNvPr>
            <p:cNvSpPr txBox="1"/>
            <p:nvPr/>
          </p:nvSpPr>
          <p:spPr>
            <a:xfrm>
              <a:off x="7850331" y="554701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30번 PC</a:t>
              </a: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68D4680-5A22-344F-9C02-7B971B9E6815}"/>
                </a:ext>
              </a:extLst>
            </p:cNvPr>
            <p:cNvSpPr/>
            <p:nvPr/>
          </p:nvSpPr>
          <p:spPr>
            <a:xfrm>
              <a:off x="3244562" y="2499880"/>
              <a:ext cx="775855" cy="37753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10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주문목록</a:t>
              </a:r>
              <a:endParaRPr lang="ko-KR" altLang="en-US" sz="110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596E65D6-2510-B240-95D0-A976AEB992B0}"/>
                </a:ext>
              </a:extLst>
            </p:cNvPr>
            <p:cNvSpPr/>
            <p:nvPr/>
          </p:nvSpPr>
          <p:spPr>
            <a:xfrm>
              <a:off x="3240232" y="2876550"/>
              <a:ext cx="775854" cy="33995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31B94A6-2B9B-F743-BFB2-99CB3877008F}"/>
                </a:ext>
              </a:extLst>
            </p:cNvPr>
            <p:cNvSpPr txBox="1"/>
            <p:nvPr/>
          </p:nvSpPr>
          <p:spPr>
            <a:xfrm>
              <a:off x="3248025" y="2875684"/>
              <a:ext cx="768927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05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주문한</a:t>
              </a:r>
            </a:p>
            <a:p>
              <a:r>
                <a:rPr lang="ko-KR" altLang="en-US" sz="105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pc</a:t>
              </a:r>
              <a:r>
                <a:rPr lang="ko-KR" altLang="en-US" sz="105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 목록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B382EF9-E6D2-7C48-871B-07151F6E08C0}"/>
                </a:ext>
              </a:extLst>
            </p:cNvPr>
            <p:cNvSpPr txBox="1"/>
            <p:nvPr/>
          </p:nvSpPr>
          <p:spPr>
            <a:xfrm>
              <a:off x="4317422" y="2966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7F24140-CE17-134C-AE9C-CB233AC22F7F}"/>
                </a:ext>
              </a:extLst>
            </p:cNvPr>
            <p:cNvSpPr txBox="1"/>
            <p:nvPr/>
          </p:nvSpPr>
          <p:spPr>
            <a:xfrm>
              <a:off x="5200650" y="297526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  <a:endParaRPr lang="ko-KR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5920D971-6160-ED4E-8233-E30F2594F1D7}"/>
                </a:ext>
              </a:extLst>
            </p:cNvPr>
            <p:cNvSpPr txBox="1"/>
            <p:nvPr/>
          </p:nvSpPr>
          <p:spPr>
            <a:xfrm>
              <a:off x="6101195" y="2966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/>
                  <a:ea typeface="NanumSquare" panose="020B0600000101010101" pitchFamily="34" charset="-127"/>
                </a:rPr>
                <a:t>온라인 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67FBC37-AC62-8747-B3D7-781B355323D7}"/>
                </a:ext>
              </a:extLst>
            </p:cNvPr>
            <p:cNvSpPr txBox="1"/>
            <p:nvPr/>
          </p:nvSpPr>
          <p:spPr>
            <a:xfrm>
              <a:off x="6984423" y="2966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EB49745-548C-7A4A-B7B8-A5A3ED196913}"/>
                </a:ext>
              </a:extLst>
            </p:cNvPr>
            <p:cNvSpPr txBox="1"/>
            <p:nvPr/>
          </p:nvSpPr>
          <p:spPr>
            <a:xfrm>
              <a:off x="7850331" y="296660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3007FC7-AB72-B447-BB6E-D1B799479049}"/>
                </a:ext>
              </a:extLst>
            </p:cNvPr>
            <p:cNvSpPr txBox="1"/>
            <p:nvPr/>
          </p:nvSpPr>
          <p:spPr>
            <a:xfrm>
              <a:off x="4317423" y="346883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9543A146-B2C1-4646-8096-DA062BB9E6F3}"/>
                </a:ext>
              </a:extLst>
            </p:cNvPr>
            <p:cNvSpPr txBox="1"/>
            <p:nvPr/>
          </p:nvSpPr>
          <p:spPr>
            <a:xfrm>
              <a:off x="5209308" y="3477490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E3BD14F-A97B-8F44-B827-8CE50B1A3245}"/>
                </a:ext>
              </a:extLst>
            </p:cNvPr>
            <p:cNvSpPr txBox="1"/>
            <p:nvPr/>
          </p:nvSpPr>
          <p:spPr>
            <a:xfrm>
              <a:off x="6075218" y="346883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0AB76AD-49B8-5F43-8744-3DD148F86CF2}"/>
                </a:ext>
              </a:extLst>
            </p:cNvPr>
            <p:cNvSpPr txBox="1"/>
            <p:nvPr/>
          </p:nvSpPr>
          <p:spPr>
            <a:xfrm>
              <a:off x="6984422" y="346883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B761CB52-7D0A-BB44-959B-0ABF00813DC6}"/>
                </a:ext>
              </a:extLst>
            </p:cNvPr>
            <p:cNvSpPr txBox="1"/>
            <p:nvPr/>
          </p:nvSpPr>
          <p:spPr>
            <a:xfrm>
              <a:off x="7850332" y="346883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9AEC756-2791-9D47-BC49-4BDF63697B5E}"/>
                </a:ext>
              </a:extLst>
            </p:cNvPr>
            <p:cNvSpPr txBox="1"/>
            <p:nvPr/>
          </p:nvSpPr>
          <p:spPr>
            <a:xfrm>
              <a:off x="4326081" y="4092286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8F0A51FC-975D-B14E-A539-63A6A7A1FBC8}"/>
                </a:ext>
              </a:extLst>
            </p:cNvPr>
            <p:cNvSpPr txBox="1"/>
            <p:nvPr/>
          </p:nvSpPr>
          <p:spPr>
            <a:xfrm>
              <a:off x="5217968" y="4092285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2A5537BF-0E31-6642-B15F-83E816974C64}"/>
                </a:ext>
              </a:extLst>
            </p:cNvPr>
            <p:cNvSpPr txBox="1"/>
            <p:nvPr/>
          </p:nvSpPr>
          <p:spPr>
            <a:xfrm>
              <a:off x="6092536" y="4092286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C3BFEEE0-AC03-A64B-A56E-E27BCD537691}"/>
                </a:ext>
              </a:extLst>
            </p:cNvPr>
            <p:cNvSpPr txBox="1"/>
            <p:nvPr/>
          </p:nvSpPr>
          <p:spPr>
            <a:xfrm>
              <a:off x="6967104" y="410094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5AE937C8-E86B-2E4F-AE6C-D8AE3E9DFDFB}"/>
                </a:ext>
              </a:extLst>
            </p:cNvPr>
            <p:cNvSpPr txBox="1"/>
            <p:nvPr/>
          </p:nvSpPr>
          <p:spPr>
            <a:xfrm>
              <a:off x="7858991" y="4109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/>
                  <a:ea typeface="NanumSquare" panose="020B0600000101010101" pitchFamily="34" charset="-127"/>
                </a:rPr>
                <a:t>온라인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EB769E2-D097-1745-88CF-4019040AF583}"/>
                </a:ext>
              </a:extLst>
            </p:cNvPr>
            <p:cNvSpPr txBox="1"/>
            <p:nvPr/>
          </p:nvSpPr>
          <p:spPr>
            <a:xfrm>
              <a:off x="4334740" y="457719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B4FD5750-3A47-A947-A04F-811F27E605E9}"/>
                </a:ext>
              </a:extLst>
            </p:cNvPr>
            <p:cNvSpPr txBox="1"/>
            <p:nvPr/>
          </p:nvSpPr>
          <p:spPr>
            <a:xfrm>
              <a:off x="5209309" y="459451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32</a:t>
              </a:r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초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5DEDE26-E4A1-864B-B370-9D96E275697F}"/>
                </a:ext>
              </a:extLst>
            </p:cNvPr>
            <p:cNvSpPr txBox="1"/>
            <p:nvPr/>
          </p:nvSpPr>
          <p:spPr>
            <a:xfrm>
              <a:off x="6075218" y="4594512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C9744AE2-1F3F-B34B-BC9C-16D355E0851A}"/>
                </a:ext>
              </a:extLst>
            </p:cNvPr>
            <p:cNvSpPr txBox="1"/>
            <p:nvPr/>
          </p:nvSpPr>
          <p:spPr>
            <a:xfrm>
              <a:off x="6967104" y="461183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3306C791-EDD4-374B-93A1-F7CEA60B8057}"/>
                </a:ext>
              </a:extLst>
            </p:cNvPr>
            <p:cNvSpPr txBox="1"/>
            <p:nvPr/>
          </p:nvSpPr>
          <p:spPr>
            <a:xfrm>
              <a:off x="7850331" y="4603171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D4EFE308-1B3B-794A-BFD8-8AD2B6DED982}"/>
                </a:ext>
              </a:extLst>
            </p:cNvPr>
            <p:cNvSpPr txBox="1"/>
            <p:nvPr/>
          </p:nvSpPr>
          <p:spPr>
            <a:xfrm>
              <a:off x="4326082" y="5252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A123FA62-39E7-0A43-97E6-EA6A1E9C5791}"/>
                </a:ext>
              </a:extLst>
            </p:cNvPr>
            <p:cNvSpPr txBox="1"/>
            <p:nvPr/>
          </p:nvSpPr>
          <p:spPr>
            <a:xfrm>
              <a:off x="5217967" y="525260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9DF1B259-597C-6140-9426-50258A2A5EB9}"/>
                </a:ext>
              </a:extLst>
            </p:cNvPr>
            <p:cNvSpPr txBox="1"/>
            <p:nvPr/>
          </p:nvSpPr>
          <p:spPr>
            <a:xfrm>
              <a:off x="6109854" y="5252604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28ECC7C3-02B0-3146-B957-2A266D6E9700}"/>
                </a:ext>
              </a:extLst>
            </p:cNvPr>
            <p:cNvSpPr txBox="1"/>
            <p:nvPr/>
          </p:nvSpPr>
          <p:spPr>
            <a:xfrm>
              <a:off x="6984422" y="525260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F842AD64-49E1-194C-9D44-4C300117D643}"/>
                </a:ext>
              </a:extLst>
            </p:cNvPr>
            <p:cNvSpPr txBox="1"/>
            <p:nvPr/>
          </p:nvSpPr>
          <p:spPr>
            <a:xfrm>
              <a:off x="7850331" y="5261263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DE1ED9AC-2A5D-F444-8C29-C9064BE139A3}"/>
                </a:ext>
              </a:extLst>
            </p:cNvPr>
            <p:cNvSpPr txBox="1"/>
            <p:nvPr/>
          </p:nvSpPr>
          <p:spPr>
            <a:xfrm>
              <a:off x="4334740" y="5763489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B6B221C-D378-5044-882B-350D642F8AB1}"/>
                </a:ext>
              </a:extLst>
            </p:cNvPr>
            <p:cNvSpPr txBox="1"/>
            <p:nvPr/>
          </p:nvSpPr>
          <p:spPr>
            <a:xfrm>
              <a:off x="5217968" y="5763490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2BD25F3-AE85-0D40-B56D-A41952B31E91}"/>
                </a:ext>
              </a:extLst>
            </p:cNvPr>
            <p:cNvSpPr txBox="1"/>
            <p:nvPr/>
          </p:nvSpPr>
          <p:spPr>
            <a:xfrm>
              <a:off x="6109854" y="5754830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592295B-A3F3-504F-845C-5BF0F73E08C5}"/>
                </a:ext>
              </a:extLst>
            </p:cNvPr>
            <p:cNvSpPr txBox="1"/>
            <p:nvPr/>
          </p:nvSpPr>
          <p:spPr>
            <a:xfrm>
              <a:off x="6984422" y="5763490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CFC7F2F3-DF9F-FF4E-8853-228CF53C9C9F}"/>
                </a:ext>
              </a:extLst>
            </p:cNvPr>
            <p:cNvSpPr txBox="1"/>
            <p:nvPr/>
          </p:nvSpPr>
          <p:spPr>
            <a:xfrm>
              <a:off x="7867649" y="5754830"/>
              <a:ext cx="82954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>
                  <a:latin typeface="NanumSquare" panose="020B0600000101010101" pitchFamily="34" charset="-127"/>
                  <a:ea typeface="NanumSquare" panose="020B0600000101010101" pitchFamily="34" charset="-127"/>
                </a:rPr>
                <a:t>오프라인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178123" y="986660"/>
            <a:ext cx="183575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전체적인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흐름도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443915" y="1446447"/>
            <a:ext cx="1304203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  <a:cs typeface="맑은 고딕 Semilight" panose="020B0502040204020203" pitchFamily="50" charset="-127"/>
              </a:rPr>
              <a:t>카운터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의 입장에서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139" name="표 3">
            <a:extLst>
              <a:ext uri="{FF2B5EF4-FFF2-40B4-BE49-F238E27FC236}">
                <a16:creationId xmlns:a16="http://schemas.microsoft.com/office/drawing/2014/main" id="{6235D4F0-5A84-C941-933F-F1B93DD12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140007"/>
              </p:ext>
            </p:extLst>
          </p:nvPr>
        </p:nvGraphicFramePr>
        <p:xfrm>
          <a:off x="430027" y="2262502"/>
          <a:ext cx="1935937" cy="10302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2946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12991">
                  <a:extLst>
                    <a:ext uri="{9D8B030D-6E8A-4147-A177-3AD203B41FA5}">
                      <a16:colId xmlns:a16="http://schemas.microsoft.com/office/drawing/2014/main" val="1021224402"/>
                    </a:ext>
                  </a:extLst>
                </a:gridCol>
              </a:tblGrid>
              <a:tr h="2566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상태</a:t>
                      </a:r>
                    </a:p>
                  </a:txBody>
                  <a:tcPr marL="77502" marR="77502" marT="38751" marB="38751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74286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2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856" marR="62856" marT="31429" marB="314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856" marR="62856" marT="31429" marB="31429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 </a:t>
                      </a:r>
                      <a:r>
                        <a:rPr lang="en-US" altLang="ko-KR" sz="8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6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오프라인</a:t>
                      </a:r>
                    </a:p>
                  </a:txBody>
                  <a:tcPr marL="62856" marR="62856" marT="31429" marB="3142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Boolean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56" marR="62856" marT="31429" marB="3142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graphicFrame>
        <p:nvGraphicFramePr>
          <p:cNvPr id="239" name="표 3">
            <a:extLst>
              <a:ext uri="{FF2B5EF4-FFF2-40B4-BE49-F238E27FC236}">
                <a16:creationId xmlns:a16="http://schemas.microsoft.com/office/drawing/2014/main" id="{2B3B7524-186D-9146-850A-6A9A80C6A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33184"/>
              </p:ext>
            </p:extLst>
          </p:nvPr>
        </p:nvGraphicFramePr>
        <p:xfrm>
          <a:off x="426701" y="3590628"/>
          <a:ext cx="1935937" cy="23761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586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11351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2580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</a:p>
                  </a:txBody>
                  <a:tcPr marL="90058" marR="90058" marT="45029" marB="45029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8156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3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878" marR="62878" marT="31439" marB="314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878" marR="62878" marT="31439" marB="31439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009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5753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결제방법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3372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판매가격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요청사항</a:t>
                      </a: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3240"/>
                  </a:ext>
                </a:extLst>
              </a:tr>
            </a:tbl>
          </a:graphicData>
        </a:graphic>
      </p:graphicFrame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57D428FD-7928-1946-986F-8DC2531A4AAE}"/>
              </a:ext>
            </a:extLst>
          </p:cNvPr>
          <p:cNvCxnSpPr>
            <a:cxnSpLocks/>
            <a:stCxn id="239" idx="3"/>
          </p:cNvCxnSpPr>
          <p:nvPr/>
        </p:nvCxnSpPr>
        <p:spPr>
          <a:xfrm flipV="1">
            <a:off x="2362638" y="4730998"/>
            <a:ext cx="2833681" cy="477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080B6AA2-1B5E-9D4A-9423-B617834590E7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2365964" y="2777609"/>
            <a:ext cx="3713582" cy="12632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F75C265A-D892-7D46-95AD-2739460552A5}"/>
              </a:ext>
            </a:extLst>
          </p:cNvPr>
          <p:cNvSpPr txBox="1"/>
          <p:nvPr/>
        </p:nvSpPr>
        <p:spPr>
          <a:xfrm>
            <a:off x="9085676" y="2097417"/>
            <a:ext cx="2820003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실시간으로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상태 테이블과 비교하여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해당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가 온라인이라면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초록색으로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err="1">
                <a:latin typeface="NanumSquare" panose="020B0600000101010101" pitchFamily="34" charset="-127"/>
                <a:ea typeface="NanumSquare" panose="020B0600000101010101" pitchFamily="34" charset="-127"/>
              </a:rPr>
              <a:t>온라인임을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표시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테이블과 비교하여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주문한 내역이 있다면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빨간색으로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내역이 있음을 표시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왼쪽 리스트에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현재 주문이 도착한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들의 목록 표시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대기중인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칸을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클릭하여 주문 내역을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확인할 수 있음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23C23158-F090-4B45-82FE-AA7D573BB108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2365964" y="2777609"/>
            <a:ext cx="869071" cy="33458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04AD6C15-B377-7A43-AACD-08569422831E}"/>
              </a:ext>
            </a:extLst>
          </p:cNvPr>
          <p:cNvGrpSpPr/>
          <p:nvPr/>
        </p:nvGrpSpPr>
        <p:grpSpPr>
          <a:xfrm>
            <a:off x="937469" y="891210"/>
            <a:ext cx="914400" cy="1187903"/>
            <a:chOff x="903867" y="907309"/>
            <a:chExt cx="914400" cy="1187903"/>
          </a:xfrm>
        </p:grpSpPr>
        <p:pic>
          <p:nvPicPr>
            <p:cNvPr id="366" name="그래픽 365" descr="데이터베이스 단색으로 채워진">
              <a:extLst>
                <a:ext uri="{FF2B5EF4-FFF2-40B4-BE49-F238E27FC236}">
                  <a16:creationId xmlns:a16="http://schemas.microsoft.com/office/drawing/2014/main" id="{5F000096-BACA-9E4C-B163-26354D03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3867" y="907309"/>
              <a:ext cx="914400" cy="914400"/>
            </a:xfrm>
            <a:prstGeom prst="rect">
              <a:avLst/>
            </a:prstGeom>
          </p:spPr>
        </p:pic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B284BE4-45AC-D84C-AFF5-EDE19C863B1F}"/>
                </a:ext>
              </a:extLst>
            </p:cNvPr>
            <p:cNvSpPr txBox="1"/>
            <p:nvPr/>
          </p:nvSpPr>
          <p:spPr>
            <a:xfrm>
              <a:off x="1118853" y="172588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>
                  <a:solidFill>
                    <a:srgbClr val="26262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DB</a:t>
              </a:r>
              <a:endParaRPr kumimoji="1" lang="ko-Kore-KR" altLang="en-US" b="1">
                <a:solidFill>
                  <a:srgbClr val="26262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AA8D45E8-AB16-404A-9DC7-FD157040AE63}"/>
              </a:ext>
            </a:extLst>
          </p:cNvPr>
          <p:cNvSpPr/>
          <p:nvPr/>
        </p:nvSpPr>
        <p:spPr>
          <a:xfrm>
            <a:off x="250433" y="1446447"/>
            <a:ext cx="2338221" cy="4858423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237F2C3-CB01-FF48-84C4-47004B98B51D}"/>
              </a:ext>
            </a:extLst>
          </p:cNvPr>
          <p:cNvGrpSpPr/>
          <p:nvPr/>
        </p:nvGrpSpPr>
        <p:grpSpPr>
          <a:xfrm>
            <a:off x="4384600" y="3910579"/>
            <a:ext cx="2306236" cy="1313986"/>
            <a:chOff x="2761633" y="2356802"/>
            <a:chExt cx="6626029" cy="4107603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7815771-D1E0-794C-B1F9-CD242CC86A92}"/>
                </a:ext>
              </a:extLst>
            </p:cNvPr>
            <p:cNvSpPr/>
            <p:nvPr/>
          </p:nvSpPr>
          <p:spPr>
            <a:xfrm>
              <a:off x="4129840" y="2713803"/>
              <a:ext cx="5257822" cy="37506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722C86C-2F88-2940-98C3-86921733713A}"/>
                </a:ext>
              </a:extLst>
            </p:cNvPr>
            <p:cNvSpPr/>
            <p:nvPr/>
          </p:nvSpPr>
          <p:spPr>
            <a:xfrm>
              <a:off x="2804332" y="2706635"/>
              <a:ext cx="6583330" cy="3757769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95402D3-2E0B-F94A-98F1-1A8EE12896C7}"/>
                </a:ext>
              </a:extLst>
            </p:cNvPr>
            <p:cNvSpPr/>
            <p:nvPr/>
          </p:nvSpPr>
          <p:spPr>
            <a:xfrm>
              <a:off x="2804333" y="2706636"/>
              <a:ext cx="1325507" cy="3757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1E315D3-2A67-EC41-B629-8E01368F8B72}"/>
                </a:ext>
              </a:extLst>
            </p:cNvPr>
            <p:cNvSpPr/>
            <p:nvPr/>
          </p:nvSpPr>
          <p:spPr>
            <a:xfrm>
              <a:off x="4129840" y="5803887"/>
              <a:ext cx="5257822" cy="660518"/>
            </a:xfrm>
            <a:prstGeom prst="rect">
              <a:avLst/>
            </a:prstGeom>
            <a:solidFill>
              <a:srgbClr val="84878A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3CFC73C-8624-7A4E-B742-07C74B2E4F86}"/>
                </a:ext>
              </a:extLst>
            </p:cNvPr>
            <p:cNvSpPr/>
            <p:nvPr/>
          </p:nvSpPr>
          <p:spPr>
            <a:xfrm>
              <a:off x="4225998" y="2812615"/>
              <a:ext cx="5070403" cy="1730810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38CF319-0B5C-764B-8282-28105082FFFF}"/>
                </a:ext>
              </a:extLst>
            </p:cNvPr>
            <p:cNvSpPr txBox="1"/>
            <p:nvPr/>
          </p:nvSpPr>
          <p:spPr>
            <a:xfrm>
              <a:off x="2761633" y="2766635"/>
              <a:ext cx="1410229" cy="865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r>
                <a:rPr lang="ko-KR" altLang="en-US" sz="9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</a:t>
              </a:r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1ACD8683-056D-FC42-B38C-502F10A8CC27}"/>
                </a:ext>
              </a:extLst>
            </p:cNvPr>
            <p:cNvSpPr/>
            <p:nvPr/>
          </p:nvSpPr>
          <p:spPr>
            <a:xfrm>
              <a:off x="4225996" y="2812615"/>
              <a:ext cx="3520318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제품명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A3407A2D-3118-014C-9D93-37DE7FE0EB38}"/>
                </a:ext>
              </a:extLst>
            </p:cNvPr>
            <p:cNvSpPr/>
            <p:nvPr/>
          </p:nvSpPr>
          <p:spPr>
            <a:xfrm>
              <a:off x="7746315" y="2812615"/>
              <a:ext cx="1550086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수량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01F46F9-6B50-E544-AF1C-C69CB4B94E8C}"/>
                </a:ext>
              </a:extLst>
            </p:cNvPr>
            <p:cNvSpPr/>
            <p:nvPr/>
          </p:nvSpPr>
          <p:spPr>
            <a:xfrm>
              <a:off x="4225998" y="4639879"/>
              <a:ext cx="5070403" cy="1067555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요청사항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7EC7149-BFB1-2A45-93B0-11DAC1BF0D8A}"/>
                </a:ext>
              </a:extLst>
            </p:cNvPr>
            <p:cNvSpPr/>
            <p:nvPr/>
          </p:nvSpPr>
          <p:spPr>
            <a:xfrm>
              <a:off x="7858125" y="5862638"/>
              <a:ext cx="1468846" cy="5424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접수 완료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F07A4B4-60C4-3D48-B53B-C50A6C986BD0}"/>
                </a:ext>
              </a:extLst>
            </p:cNvPr>
            <p:cNvSpPr/>
            <p:nvPr/>
          </p:nvSpPr>
          <p:spPr>
            <a:xfrm>
              <a:off x="4225995" y="5862638"/>
              <a:ext cx="2317679" cy="54247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4000</a:t>
              </a:r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 </a:t>
              </a:r>
              <a:r>
                <a:rPr kumimoji="1" lang="en-US" altLang="ko-KR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kumimoji="1" lang="ko-KR" altLang="en-US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카드</a:t>
              </a:r>
              <a:r>
                <a:rPr kumimoji="1" lang="en-US" altLang="ko-KR" sz="6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1D68F39-F7E5-DC41-B43C-DB72338BBE59}"/>
                </a:ext>
              </a:extLst>
            </p:cNvPr>
            <p:cNvSpPr/>
            <p:nvPr/>
          </p:nvSpPr>
          <p:spPr>
            <a:xfrm>
              <a:off x="2804332" y="2356802"/>
              <a:ext cx="6583330" cy="346614"/>
            </a:xfrm>
            <a:prstGeom prst="rect">
              <a:avLst/>
            </a:prstGeom>
            <a:noFill/>
            <a:ln w="19050">
              <a:solidFill>
                <a:srgbClr val="26262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9CAAAC2-6EFE-CC48-9CE7-6F9D0E9D5336}"/>
                </a:ext>
              </a:extLst>
            </p:cNvPr>
            <p:cNvSpPr/>
            <p:nvPr/>
          </p:nvSpPr>
          <p:spPr>
            <a:xfrm>
              <a:off x="9082088" y="3176064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4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ABB1613-7B3E-224D-88D5-D21FB68BB18B}"/>
                </a:ext>
              </a:extLst>
            </p:cNvPr>
            <p:cNvSpPr/>
            <p:nvPr/>
          </p:nvSpPr>
          <p:spPr>
            <a:xfrm rot="10800000">
              <a:off x="9082088" y="4330115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4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2C50616-1D68-0346-8BAC-0D53374C2615}"/>
                </a:ext>
              </a:extLst>
            </p:cNvPr>
            <p:cNvSpPr/>
            <p:nvPr/>
          </p:nvSpPr>
          <p:spPr>
            <a:xfrm>
              <a:off x="9082086" y="3389374"/>
              <a:ext cx="214313" cy="94074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803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4E5F533-0611-384F-B40C-FD3001320815}"/>
              </a:ext>
            </a:extLst>
          </p:cNvPr>
          <p:cNvGrpSpPr/>
          <p:nvPr/>
        </p:nvGrpSpPr>
        <p:grpSpPr>
          <a:xfrm>
            <a:off x="3487859" y="2609344"/>
            <a:ext cx="4864899" cy="3035405"/>
            <a:chOff x="2804332" y="2356802"/>
            <a:chExt cx="6583330" cy="4107603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FF7F020-0995-754E-8781-7368A5F98355}"/>
                </a:ext>
              </a:extLst>
            </p:cNvPr>
            <p:cNvSpPr/>
            <p:nvPr/>
          </p:nvSpPr>
          <p:spPr>
            <a:xfrm>
              <a:off x="4129840" y="2713803"/>
              <a:ext cx="5257822" cy="37506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564513A-8BCC-374F-A466-66CE44DD9A7C}"/>
                </a:ext>
              </a:extLst>
            </p:cNvPr>
            <p:cNvSpPr/>
            <p:nvPr/>
          </p:nvSpPr>
          <p:spPr>
            <a:xfrm>
              <a:off x="2804332" y="2706635"/>
              <a:ext cx="6583330" cy="3757769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7A6CDDC-6FD9-4441-B691-C366F8695B9B}"/>
                </a:ext>
              </a:extLst>
            </p:cNvPr>
            <p:cNvSpPr/>
            <p:nvPr/>
          </p:nvSpPr>
          <p:spPr>
            <a:xfrm>
              <a:off x="2804333" y="2706636"/>
              <a:ext cx="1325507" cy="3757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33F4794-F2A2-D843-B315-9552F3221552}"/>
                </a:ext>
              </a:extLst>
            </p:cNvPr>
            <p:cNvSpPr/>
            <p:nvPr/>
          </p:nvSpPr>
          <p:spPr>
            <a:xfrm>
              <a:off x="4129840" y="5803887"/>
              <a:ext cx="5257822" cy="660518"/>
            </a:xfrm>
            <a:prstGeom prst="rect">
              <a:avLst/>
            </a:prstGeom>
            <a:solidFill>
              <a:srgbClr val="84878A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37AB9EC-975B-3D4B-A7F4-3C9FEA6E0707}"/>
                </a:ext>
              </a:extLst>
            </p:cNvPr>
            <p:cNvSpPr/>
            <p:nvPr/>
          </p:nvSpPr>
          <p:spPr>
            <a:xfrm>
              <a:off x="4225998" y="2812615"/>
              <a:ext cx="5070403" cy="1730810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45AF020-DE8A-144D-834E-BB39BC239DD1}"/>
                </a:ext>
              </a:extLst>
            </p:cNvPr>
            <p:cNvSpPr txBox="1"/>
            <p:nvPr/>
          </p:nvSpPr>
          <p:spPr>
            <a:xfrm>
              <a:off x="2845048" y="2766636"/>
              <a:ext cx="1243404" cy="791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</a:t>
              </a:r>
              <a:endPara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86C1A2A-85BF-8441-A9A1-D1A5A8CB6082}"/>
                </a:ext>
              </a:extLst>
            </p:cNvPr>
            <p:cNvSpPr/>
            <p:nvPr/>
          </p:nvSpPr>
          <p:spPr>
            <a:xfrm>
              <a:off x="4225996" y="2812615"/>
              <a:ext cx="3520318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제품명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8247D9F-EC62-D046-9622-EF4464EDC10B}"/>
                </a:ext>
              </a:extLst>
            </p:cNvPr>
            <p:cNvSpPr/>
            <p:nvPr/>
          </p:nvSpPr>
          <p:spPr>
            <a:xfrm>
              <a:off x="7746315" y="2812615"/>
              <a:ext cx="1550086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수량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403FB27-2A42-5045-91D2-60B524FDFDBE}"/>
                </a:ext>
              </a:extLst>
            </p:cNvPr>
            <p:cNvSpPr/>
            <p:nvPr/>
          </p:nvSpPr>
          <p:spPr>
            <a:xfrm>
              <a:off x="4225998" y="4639879"/>
              <a:ext cx="5070403" cy="1067555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요청사항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E510F3C-C141-904C-9BBE-E2B4E20F3584}"/>
                </a:ext>
              </a:extLst>
            </p:cNvPr>
            <p:cNvSpPr/>
            <p:nvPr/>
          </p:nvSpPr>
          <p:spPr>
            <a:xfrm>
              <a:off x="7858125" y="5862638"/>
              <a:ext cx="1468846" cy="5424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접수 완료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7A6B65E-5A7F-7848-A131-DE9E85620E80}"/>
                </a:ext>
              </a:extLst>
            </p:cNvPr>
            <p:cNvSpPr/>
            <p:nvPr/>
          </p:nvSpPr>
          <p:spPr>
            <a:xfrm>
              <a:off x="4225995" y="5862638"/>
              <a:ext cx="2317679" cy="54247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4000</a:t>
              </a:r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 </a:t>
              </a:r>
              <a:r>
                <a:rPr kumimoji="1" lang="en-US" altLang="ko-KR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kumimoji="1" lang="ko-KR" altLang="en-US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카드</a:t>
              </a:r>
              <a:r>
                <a:rPr kumimoji="1" lang="en-US" altLang="ko-KR" sz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D2CD961-FD59-2D41-8574-D0A388CC7E8C}"/>
                </a:ext>
              </a:extLst>
            </p:cNvPr>
            <p:cNvSpPr/>
            <p:nvPr/>
          </p:nvSpPr>
          <p:spPr>
            <a:xfrm>
              <a:off x="2804332" y="2356802"/>
              <a:ext cx="6583330" cy="346614"/>
            </a:xfrm>
            <a:prstGeom prst="rect">
              <a:avLst/>
            </a:prstGeom>
            <a:noFill/>
            <a:ln w="19050">
              <a:solidFill>
                <a:srgbClr val="26262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9CE1355-A9AF-B641-9C82-1F9EDDBC5337}"/>
                </a:ext>
              </a:extLst>
            </p:cNvPr>
            <p:cNvSpPr/>
            <p:nvPr/>
          </p:nvSpPr>
          <p:spPr>
            <a:xfrm>
              <a:off x="9082088" y="3176064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105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E2CC077-04CE-D14B-87E9-28AFB598DD08}"/>
                </a:ext>
              </a:extLst>
            </p:cNvPr>
            <p:cNvSpPr/>
            <p:nvPr/>
          </p:nvSpPr>
          <p:spPr>
            <a:xfrm rot="10800000">
              <a:off x="9082088" y="4330115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105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BBC0DA4-9200-A94B-BF46-DF9B7A080DCB}"/>
                </a:ext>
              </a:extLst>
            </p:cNvPr>
            <p:cNvSpPr/>
            <p:nvPr/>
          </p:nvSpPr>
          <p:spPr>
            <a:xfrm>
              <a:off x="9082086" y="3389374"/>
              <a:ext cx="214313" cy="94074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178123" y="986660"/>
            <a:ext cx="183575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전체적인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흐름도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443915" y="1446447"/>
            <a:ext cx="1304203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  <a:cs typeface="맑은 고딕 Semilight" panose="020B0502040204020203" pitchFamily="50" charset="-127"/>
              </a:rPr>
              <a:t>카운터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의 입장에서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05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39" name="표 3">
            <a:extLst>
              <a:ext uri="{FF2B5EF4-FFF2-40B4-BE49-F238E27FC236}">
                <a16:creationId xmlns:a16="http://schemas.microsoft.com/office/drawing/2014/main" id="{2B3B7524-186D-9146-850A-6A9A80C6A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38074"/>
              </p:ext>
            </p:extLst>
          </p:nvPr>
        </p:nvGraphicFramePr>
        <p:xfrm>
          <a:off x="426701" y="2676229"/>
          <a:ext cx="1935937" cy="23761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586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711351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2580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</a:p>
                  </a:txBody>
                  <a:tcPr marL="90058" marR="90058" marT="45029" marB="45029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8156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sz="1300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2878" marR="62878" marT="31439" marB="314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 marL="62878" marR="62878" marT="31439" marB="31439"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0093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5753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결제방법</a:t>
                      </a: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3372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판매가격</a:t>
                      </a: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  <a:tr h="258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요청사항</a:t>
                      </a: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 sz="13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2878" marR="62878" marT="31439" marB="31439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3240"/>
                  </a:ext>
                </a:extLst>
              </a:tr>
            </a:tbl>
          </a:graphicData>
        </a:graphic>
      </p:graphicFrame>
      <p:sp>
        <p:nvSpPr>
          <p:cNvPr id="351" name="TextBox 350">
            <a:extLst>
              <a:ext uri="{FF2B5EF4-FFF2-40B4-BE49-F238E27FC236}">
                <a16:creationId xmlns:a16="http://schemas.microsoft.com/office/drawing/2014/main" id="{F75C265A-D892-7D46-95AD-2739460552A5}"/>
              </a:ext>
            </a:extLst>
          </p:cNvPr>
          <p:cNvSpPr txBox="1"/>
          <p:nvPr/>
        </p:nvSpPr>
        <p:spPr>
          <a:xfrm>
            <a:off x="8433440" y="2718969"/>
            <a:ext cx="350769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메인 프레임에서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선택한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번호의 정보를 가져옴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가져온 </a:t>
            </a:r>
            <a: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  <a:t>PC</a:t>
            </a: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번호의 정보로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테이블에서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내역을 불러옴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프레임에 표시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접수완료 버튼을 누르면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주문 내역이 삭제되고</a:t>
            </a:r>
            <a:br>
              <a:rPr kumimoji="1" lang="en-US" altLang="ko-KR"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>
                <a:latin typeface="NanumSquare" panose="020B0600000101010101" pitchFamily="34" charset="-127"/>
                <a:ea typeface="NanumSquare" panose="020B0600000101010101" pitchFamily="34" charset="-127"/>
              </a:rPr>
              <a:t>프레임이 닫힘</a:t>
            </a:r>
            <a:endParaRPr kumimoji="1" lang="en-US" altLang="ko-KR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04AD6C15-B377-7A43-AACD-08569422831E}"/>
              </a:ext>
            </a:extLst>
          </p:cNvPr>
          <p:cNvGrpSpPr/>
          <p:nvPr/>
        </p:nvGrpSpPr>
        <p:grpSpPr>
          <a:xfrm>
            <a:off x="937469" y="1293237"/>
            <a:ext cx="914400" cy="1187903"/>
            <a:chOff x="903867" y="907309"/>
            <a:chExt cx="914400" cy="1187903"/>
          </a:xfrm>
        </p:grpSpPr>
        <p:pic>
          <p:nvPicPr>
            <p:cNvPr id="366" name="그래픽 365" descr="데이터베이스 단색으로 채워진">
              <a:extLst>
                <a:ext uri="{FF2B5EF4-FFF2-40B4-BE49-F238E27FC236}">
                  <a16:creationId xmlns:a16="http://schemas.microsoft.com/office/drawing/2014/main" id="{5F000096-BACA-9E4C-B163-26354D03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3867" y="907309"/>
              <a:ext cx="914400" cy="914400"/>
            </a:xfrm>
            <a:prstGeom prst="rect">
              <a:avLst/>
            </a:prstGeom>
          </p:spPr>
        </p:pic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B284BE4-45AC-D84C-AFF5-EDE19C863B1F}"/>
                </a:ext>
              </a:extLst>
            </p:cNvPr>
            <p:cNvSpPr txBox="1"/>
            <p:nvPr/>
          </p:nvSpPr>
          <p:spPr>
            <a:xfrm>
              <a:off x="1118853" y="1725880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>
                  <a:solidFill>
                    <a:srgbClr val="26262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DB</a:t>
              </a:r>
              <a:endParaRPr kumimoji="1" lang="ko-Kore-KR" altLang="en-US" b="1">
                <a:solidFill>
                  <a:srgbClr val="262626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AA8D45E8-AB16-404A-9DC7-FD157040AE63}"/>
              </a:ext>
            </a:extLst>
          </p:cNvPr>
          <p:cNvSpPr/>
          <p:nvPr/>
        </p:nvSpPr>
        <p:spPr>
          <a:xfrm>
            <a:off x="250433" y="1865831"/>
            <a:ext cx="2338221" cy="3520122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13845EC-2D14-224C-AE92-B2F43EFE8716}"/>
              </a:ext>
            </a:extLst>
          </p:cNvPr>
          <p:cNvCxnSpPr>
            <a:cxnSpLocks/>
            <a:stCxn id="239" idx="3"/>
            <a:endCxn id="126" idx="3"/>
          </p:cNvCxnSpPr>
          <p:nvPr/>
        </p:nvCxnSpPr>
        <p:spPr>
          <a:xfrm>
            <a:off x="2362638" y="3864310"/>
            <a:ext cx="2104735" cy="39199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9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288731" y="986660"/>
            <a:ext cx="1614546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현재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진행상황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647336" y="1446447"/>
            <a:ext cx="897362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사용자 화면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06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사용자">
            <a:hlinkClick r:id="" action="ppaction://media"/>
            <a:extLst>
              <a:ext uri="{FF2B5EF4-FFF2-40B4-BE49-F238E27FC236}">
                <a16:creationId xmlns:a16="http://schemas.microsoft.com/office/drawing/2014/main" id="{49F3A176-3FE3-45C3-BF08-6A2770A13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5751" y="1761470"/>
            <a:ext cx="9060498" cy="50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9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288731" y="986660"/>
            <a:ext cx="1614546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현재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 진행상황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5603253" y="1446447"/>
            <a:ext cx="985526" cy="305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카운터 화면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06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2021-05-24 22-16-40_Trim">
            <a:hlinkClick r:id="" action="ppaction://media"/>
            <a:extLst>
              <a:ext uri="{FF2B5EF4-FFF2-40B4-BE49-F238E27FC236}">
                <a16:creationId xmlns:a16="http://schemas.microsoft.com/office/drawing/2014/main" id="{8BC37528-7C34-4D04-81DA-ADB73E202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198" y="1800225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96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E19E276F-66EE-40D8-8810-9D95F7C34837}"/>
              </a:ext>
            </a:extLst>
          </p:cNvPr>
          <p:cNvSpPr/>
          <p:nvPr/>
        </p:nvSpPr>
        <p:spPr>
          <a:xfrm>
            <a:off x="5168461" y="3076761"/>
            <a:ext cx="1855078" cy="185507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7559794" y="3076761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92465-C712-4204-9523-95993BB3CE0A}"/>
              </a:ext>
            </a:extLst>
          </p:cNvPr>
          <p:cNvSpPr txBox="1"/>
          <p:nvPr/>
        </p:nvSpPr>
        <p:spPr>
          <a:xfrm>
            <a:off x="5911334" y="2256707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8302667" y="2256707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FCE50-43CF-4552-A4D8-A959E21FDB19}"/>
              </a:ext>
            </a:extLst>
          </p:cNvPr>
          <p:cNvSpPr txBox="1"/>
          <p:nvPr/>
        </p:nvSpPr>
        <p:spPr>
          <a:xfrm>
            <a:off x="5485092" y="3858102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레이아웃 정하기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8765C-F70C-4788-A492-D6670F7A1C1C}"/>
              </a:ext>
            </a:extLst>
          </p:cNvPr>
          <p:cNvSpPr txBox="1"/>
          <p:nvPr/>
        </p:nvSpPr>
        <p:spPr>
          <a:xfrm>
            <a:off x="7615139" y="3873495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디자인 및 레이아웃 수정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000638-0086-4585-8C5D-80FC94B1DA1B}"/>
              </a:ext>
            </a:extLst>
          </p:cNvPr>
          <p:cNvSpPr/>
          <p:nvPr/>
        </p:nvSpPr>
        <p:spPr>
          <a:xfrm>
            <a:off x="2777130" y="3076761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3520003" y="2256707"/>
            <a:ext cx="369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531E70-8893-444C-B506-A26CF4C5DC64}"/>
              </a:ext>
            </a:extLst>
          </p:cNvPr>
          <p:cNvSpPr txBox="1"/>
          <p:nvPr/>
        </p:nvSpPr>
        <p:spPr>
          <a:xfrm>
            <a:off x="3234828" y="387049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주제 정하기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3669207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FB1EA9-0FD6-4D8F-B0EB-F0A63F59A749}"/>
              </a:ext>
            </a:extLst>
          </p:cNvPr>
          <p:cNvSpPr/>
          <p:nvPr/>
        </p:nvSpPr>
        <p:spPr>
          <a:xfrm>
            <a:off x="6060539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8451871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0597B7-8621-4D25-8AD3-FC7DCC3E99B6}"/>
              </a:ext>
            </a:extLst>
          </p:cNvPr>
          <p:cNvCxnSpPr/>
          <p:nvPr/>
        </p:nvCxnSpPr>
        <p:spPr>
          <a:xfrm>
            <a:off x="3892062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6283394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4952099" y="986660"/>
            <a:ext cx="228780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자바 프로젝트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일정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037855" y="1446447"/>
            <a:ext cx="2116285" cy="305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현재까지 진행된 일정입니다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DFAE8-6E3C-4747-B31F-3248ACFE7424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E5910-5193-43FA-B67B-C368A5E6FA09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85FD87-4694-4687-B385-C6BA79EC2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203F3F7-C0A0-40B4-BD70-A36ED63DCF22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01C823-11A9-41CE-A519-03E5A018E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6C0B82-F734-43C4-8D04-BC8A095A6285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422264-820F-40FF-8D77-74F93A2EA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07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래픽 3" descr="서적">
            <a:extLst>
              <a:ext uri="{FF2B5EF4-FFF2-40B4-BE49-F238E27FC236}">
                <a16:creationId xmlns:a16="http://schemas.microsoft.com/office/drawing/2014/main" id="{4AEEA412-C73D-4864-A28A-16EBA0AA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2007" y="5186735"/>
            <a:ext cx="914400" cy="914400"/>
          </a:xfrm>
          <a:prstGeom prst="rect">
            <a:avLst/>
          </a:prstGeom>
        </p:spPr>
      </p:pic>
      <p:pic>
        <p:nvPicPr>
          <p:cNvPr id="6" name="그래픽 5" descr="모니터">
            <a:extLst>
              <a:ext uri="{FF2B5EF4-FFF2-40B4-BE49-F238E27FC236}">
                <a16:creationId xmlns:a16="http://schemas.microsoft.com/office/drawing/2014/main" id="{9035E099-C5C0-4B74-8ADC-B414CD003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7424" y="5186735"/>
            <a:ext cx="914400" cy="914400"/>
          </a:xfrm>
          <a:prstGeom prst="rect">
            <a:avLst/>
          </a:prstGeom>
        </p:spPr>
      </p:pic>
      <p:pic>
        <p:nvPicPr>
          <p:cNvPr id="9" name="그래픽 8" descr="그림판">
            <a:extLst>
              <a:ext uri="{FF2B5EF4-FFF2-40B4-BE49-F238E27FC236}">
                <a16:creationId xmlns:a16="http://schemas.microsoft.com/office/drawing/2014/main" id="{0C58DD50-29DC-4D15-9914-673245061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5596" y="5186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64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E19E276F-66EE-40D8-8810-9D95F7C34837}"/>
              </a:ext>
            </a:extLst>
          </p:cNvPr>
          <p:cNvSpPr/>
          <p:nvPr/>
        </p:nvSpPr>
        <p:spPr>
          <a:xfrm>
            <a:off x="5168461" y="3076761"/>
            <a:ext cx="1855078" cy="185507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2228C68-2159-4189-9FC0-B49734AADB19}"/>
              </a:ext>
            </a:extLst>
          </p:cNvPr>
          <p:cNvSpPr/>
          <p:nvPr/>
        </p:nvSpPr>
        <p:spPr>
          <a:xfrm>
            <a:off x="7559794" y="3076761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92465-C712-4204-9523-95993BB3CE0A}"/>
              </a:ext>
            </a:extLst>
          </p:cNvPr>
          <p:cNvSpPr txBox="1"/>
          <p:nvPr/>
        </p:nvSpPr>
        <p:spPr>
          <a:xfrm>
            <a:off x="5922555" y="2256707"/>
            <a:ext cx="346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06C12D-F0B6-44C4-9B6B-98A443C11059}"/>
              </a:ext>
            </a:extLst>
          </p:cNvPr>
          <p:cNvSpPr txBox="1"/>
          <p:nvPr/>
        </p:nvSpPr>
        <p:spPr>
          <a:xfrm>
            <a:off x="8313888" y="2256707"/>
            <a:ext cx="346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6FCE50-43CF-4552-A4D8-A959E21FDB19}"/>
              </a:ext>
            </a:extLst>
          </p:cNvPr>
          <p:cNvSpPr txBox="1"/>
          <p:nvPr/>
        </p:nvSpPr>
        <p:spPr>
          <a:xfrm>
            <a:off x="5626155" y="3873495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이벤트 구현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8765C-F70C-4788-A492-D6670F7A1C1C}"/>
              </a:ext>
            </a:extLst>
          </p:cNvPr>
          <p:cNvSpPr txBox="1"/>
          <p:nvPr/>
        </p:nvSpPr>
        <p:spPr>
          <a:xfrm>
            <a:off x="8017487" y="3877489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마지막 점검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000638-0086-4585-8C5D-80FC94B1DA1B}"/>
              </a:ext>
            </a:extLst>
          </p:cNvPr>
          <p:cNvSpPr/>
          <p:nvPr/>
        </p:nvSpPr>
        <p:spPr>
          <a:xfrm>
            <a:off x="2777130" y="3076761"/>
            <a:ext cx="1855078" cy="18550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D79BEA-2F95-45EC-B156-8754FFF4A700}"/>
              </a:ext>
            </a:extLst>
          </p:cNvPr>
          <p:cNvSpPr txBox="1"/>
          <p:nvPr/>
        </p:nvSpPr>
        <p:spPr>
          <a:xfrm>
            <a:off x="3531224" y="2256707"/>
            <a:ext cx="346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04	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531E70-8893-444C-B506-A26CF4C5DC64}"/>
              </a:ext>
            </a:extLst>
          </p:cNvPr>
          <p:cNvSpPr txBox="1"/>
          <p:nvPr/>
        </p:nvSpPr>
        <p:spPr>
          <a:xfrm>
            <a:off x="3213989" y="3873495"/>
            <a:ext cx="98135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연결하기</a:t>
            </a:r>
            <a:endParaRPr lang="en-US" altLang="ko-KR" sz="1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2B63B7-FDB6-45F6-A4AA-C4DF5EAA9BE6}"/>
              </a:ext>
            </a:extLst>
          </p:cNvPr>
          <p:cNvSpPr/>
          <p:nvPr/>
        </p:nvSpPr>
        <p:spPr>
          <a:xfrm>
            <a:off x="3669207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FB1EA9-0FD6-4D8F-B0EB-F0A63F59A749}"/>
              </a:ext>
            </a:extLst>
          </p:cNvPr>
          <p:cNvSpPr/>
          <p:nvPr/>
        </p:nvSpPr>
        <p:spPr>
          <a:xfrm>
            <a:off x="6060539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D673B1C-7291-4606-A6A4-42F872B363C1}"/>
              </a:ext>
            </a:extLst>
          </p:cNvPr>
          <p:cNvSpPr/>
          <p:nvPr/>
        </p:nvSpPr>
        <p:spPr>
          <a:xfrm>
            <a:off x="8451871" y="2607180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0597B7-8621-4D25-8AD3-FC7DCC3E99B6}"/>
              </a:ext>
            </a:extLst>
          </p:cNvPr>
          <p:cNvCxnSpPr/>
          <p:nvPr/>
        </p:nvCxnSpPr>
        <p:spPr>
          <a:xfrm>
            <a:off x="3892062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941E33A-D8ED-440F-BC5B-A6BDED3B4983}"/>
              </a:ext>
            </a:extLst>
          </p:cNvPr>
          <p:cNvCxnSpPr/>
          <p:nvPr/>
        </p:nvCxnSpPr>
        <p:spPr>
          <a:xfrm>
            <a:off x="6283394" y="2642642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4952099" y="986660"/>
            <a:ext cx="228780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자바 프로젝트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일정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127782" y="1446447"/>
            <a:ext cx="1936429" cy="305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앞으로 진행될 일정입니다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DFAE8-6E3C-4747-B31F-3248ACFE7424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E5910-5193-43FA-B67B-C368A5E6FA09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85FD87-4694-4687-B385-C6BA79EC2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203F3F7-C0A0-40B4-BD70-A36ED63DCF22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01C823-11A9-41CE-A519-03E5A018E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6C0B82-F734-43C4-8D04-BC8A095A6285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422264-820F-40FF-8D77-74F93A2EA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검사 목록 RTL">
            <a:extLst>
              <a:ext uri="{FF2B5EF4-FFF2-40B4-BE49-F238E27FC236}">
                <a16:creationId xmlns:a16="http://schemas.microsoft.com/office/drawing/2014/main" id="{00F29D21-65B9-4079-8AC0-3C62E06D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0128" y="5094215"/>
            <a:ext cx="914400" cy="914400"/>
          </a:xfrm>
          <a:prstGeom prst="rect">
            <a:avLst/>
          </a:prstGeom>
        </p:spPr>
      </p:pic>
      <p:pic>
        <p:nvPicPr>
          <p:cNvPr id="6" name="그래픽 5" descr="퍼즐 조각">
            <a:extLst>
              <a:ext uri="{FF2B5EF4-FFF2-40B4-BE49-F238E27FC236}">
                <a16:creationId xmlns:a16="http://schemas.microsoft.com/office/drawing/2014/main" id="{12A2F70F-0BE9-462E-BA9D-27DCEEA5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6" y="5094215"/>
            <a:ext cx="914400" cy="914400"/>
          </a:xfrm>
          <a:prstGeom prst="rect">
            <a:avLst/>
          </a:prstGeom>
        </p:spPr>
      </p:pic>
      <p:pic>
        <p:nvPicPr>
          <p:cNvPr id="8" name="그래픽 7" descr="네트워크 다이어그램">
            <a:extLst>
              <a:ext uri="{FF2B5EF4-FFF2-40B4-BE49-F238E27FC236}">
                <a16:creationId xmlns:a16="http://schemas.microsoft.com/office/drawing/2014/main" id="{22A6177D-605D-406D-85C7-312F499C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2192" y="509421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F80BE6-3A73-4258-ABF6-53679C8C45F8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07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683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DAC9E19-305A-4D9E-A9E2-54138EEDEE0B}"/>
              </a:ext>
            </a:extLst>
          </p:cNvPr>
          <p:cNvGrpSpPr/>
          <p:nvPr/>
        </p:nvGrpSpPr>
        <p:grpSpPr>
          <a:xfrm>
            <a:off x="6045469" y="2846525"/>
            <a:ext cx="174086" cy="174086"/>
            <a:chOff x="5956823" y="2305892"/>
            <a:chExt cx="351378" cy="35137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23F5EA-491A-4E4E-938B-6AADE06E6C30}"/>
                </a:ext>
              </a:extLst>
            </p:cNvPr>
            <p:cNvSpPr/>
            <p:nvPr/>
          </p:nvSpPr>
          <p:spPr>
            <a:xfrm>
              <a:off x="5956823" y="2305892"/>
              <a:ext cx="351378" cy="3513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727FB0F-3C6E-426E-AE73-19A79FA99CFC}"/>
                </a:ext>
              </a:extLst>
            </p:cNvPr>
            <p:cNvSpPr/>
            <p:nvPr/>
          </p:nvSpPr>
          <p:spPr>
            <a:xfrm>
              <a:off x="6056312" y="240538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7D573B4-7D75-4F9A-87ED-3E4C657D0213}"/>
              </a:ext>
            </a:extLst>
          </p:cNvPr>
          <p:cNvSpPr txBox="1"/>
          <p:nvPr/>
        </p:nvSpPr>
        <p:spPr>
          <a:xfrm>
            <a:off x="5333406" y="3117306"/>
            <a:ext cx="1580881" cy="3520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" panose="020B0600000101010101" pitchFamily="50" charset="-127"/>
                <a:ea typeface="나눔스퀘어"/>
                <a:cs typeface="맑은 고딕 Semilight"/>
              </a:rPr>
              <a:t>발표</a:t>
            </a:r>
            <a:r>
              <a:rPr lang="ko-KR" altLang="en-US"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/>
                <a:cs typeface="맑은 고딕 Semilight"/>
              </a:rPr>
              <a:t> 들어줘서 </a:t>
            </a:r>
            <a:r>
              <a:rPr lang="ko-KR" altLang="en-US" sz="1400" spc="-1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/>
                <a:cs typeface="맑은 고딕 Semilight"/>
              </a:rPr>
              <a:t>땡큐</a:t>
            </a:r>
            <a:r>
              <a:rPr lang="ko-KR" altLang="en-US"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/>
                <a:cs typeface="맑은 고딕 Semilight"/>
              </a:rPr>
              <a:t> ~</a:t>
            </a:r>
            <a:endParaRPr lang="en-US" altLang="ko-KR" sz="1400" spc="-1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/>
              <a:cs typeface="맑은 고딕 Semiligh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24F45-EF63-4FCC-BA3E-764B9A030EF6}"/>
              </a:ext>
            </a:extLst>
          </p:cNvPr>
          <p:cNvSpPr txBox="1"/>
          <p:nvPr/>
        </p:nvSpPr>
        <p:spPr>
          <a:xfrm>
            <a:off x="5344441" y="3427598"/>
            <a:ext cx="1563248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너무 고마워요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7AE37AC-9B0C-46DC-BAB5-EE2053E981D3}"/>
              </a:ext>
            </a:extLst>
          </p:cNvPr>
          <p:cNvGrpSpPr/>
          <p:nvPr/>
        </p:nvGrpSpPr>
        <p:grpSpPr>
          <a:xfrm>
            <a:off x="5960762" y="4054392"/>
            <a:ext cx="343501" cy="30109"/>
            <a:chOff x="5844109" y="887373"/>
            <a:chExt cx="457200" cy="5334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DD61DA3-CB2F-4BE8-BFC3-0C18BBFC2CD3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C332366-CDFA-48AA-B0A3-5AD304978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3986837-E9A6-44A3-BE09-9669BE0B8B90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B1D1A05-CCB8-4C4A-824D-7F1BF44B3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3D47673-C40D-4AB7-94A3-05D85BEF5DB8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363CCFB9-F3AF-4B23-AD0E-7729D697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690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9C79F6-13D9-46E3-81BE-37338307085A}"/>
              </a:ext>
            </a:extLst>
          </p:cNvPr>
          <p:cNvSpPr txBox="1"/>
          <p:nvPr/>
        </p:nvSpPr>
        <p:spPr>
          <a:xfrm>
            <a:off x="5016221" y="986660"/>
            <a:ext cx="2159566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팀 명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및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구성원 역할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2063F-F8DF-43CC-9CA6-BE30886B2D3E}"/>
              </a:ext>
            </a:extLst>
          </p:cNvPr>
          <p:cNvSpPr txBox="1"/>
          <p:nvPr/>
        </p:nvSpPr>
        <p:spPr>
          <a:xfrm>
            <a:off x="5659196" y="1446447"/>
            <a:ext cx="873636" cy="3150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rgbClr val="4472C4">
                      <a:alpha val="0"/>
                    </a:srgbClr>
                  </a:solidFill>
                </a:ln>
                <a:latin typeface="나눔스퀘어"/>
                <a:ea typeface="나눔스퀘어"/>
                <a:cs typeface="맑은 고딕 Semilight"/>
              </a:rPr>
              <a:t>1박 2이..ㄹ</a:t>
            </a:r>
            <a:endParaRPr lang="ko-KR" altLang="en-US" sz="1200" spc="-30">
              <a:ln>
                <a:solidFill>
                  <a:srgbClr val="4472C4">
                    <a:alpha val="0"/>
                  </a:srgbClr>
                </a:solidFill>
              </a:ln>
              <a:latin typeface="나눔스퀘어" panose="020B0600000101010101" pitchFamily="50" charset="-127"/>
              <a:ea typeface="나눔스퀘어"/>
              <a:cs typeface="맑은 고딕 Semiligh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EECA4E-1297-4DD6-B959-C5DCB4D7AC37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1ABFD-82CA-46D9-B9B8-241F4AFA7866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01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ABA12-B510-4C81-B30B-91CA55EA71C6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D043B68-366E-4503-A5A9-940174F6DA6B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BB760D9-DEBC-4D88-AFCD-95C3B00E5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80CF23-4F65-4D06-8C07-BAD9A000E435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80992A2-FA5C-49D8-B2EA-B3594AC03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CE4A47-E6AA-48F4-A1A3-1026D6C41752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F3D912-D69C-4ED5-8CDC-6ACBDA906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14">
            <a:extLst>
              <a:ext uri="{FF2B5EF4-FFF2-40B4-BE49-F238E27FC236}">
                <a16:creationId xmlns:a16="http://schemas.microsoft.com/office/drawing/2014/main" id="{28CBE62B-15F6-4CEA-9A49-8CFE3B7F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59" y="2227729"/>
            <a:ext cx="1162800" cy="1162800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39F7C7-2D7D-4BBA-BF38-C1AE75C3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59" y="3599329"/>
            <a:ext cx="1156448" cy="1156448"/>
          </a:xfrm>
          <a:prstGeom prst="rect">
            <a:avLst/>
          </a:prstGeom>
        </p:spPr>
      </p:pic>
      <p:pic>
        <p:nvPicPr>
          <p:cNvPr id="16" name="그림 14">
            <a:extLst>
              <a:ext uri="{FF2B5EF4-FFF2-40B4-BE49-F238E27FC236}">
                <a16:creationId xmlns:a16="http://schemas.microsoft.com/office/drawing/2014/main" id="{61294F6A-6E61-4B44-BB3E-FC24EDC6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58" y="4970929"/>
            <a:ext cx="1156448" cy="1156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7CABB7-1603-41FF-A51F-E4E4C0E5BA32}"/>
              </a:ext>
            </a:extLst>
          </p:cNvPr>
          <p:cNvSpPr txBox="1"/>
          <p:nvPr/>
        </p:nvSpPr>
        <p:spPr>
          <a:xfrm>
            <a:off x="5737436" y="3561066"/>
            <a:ext cx="320893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201845092 이정윤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아이디어 구상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PPT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발표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구축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연결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1965B-F486-4D4A-A6DD-1BEA9DC0C53A}"/>
              </a:ext>
            </a:extLst>
          </p:cNvPr>
          <p:cNvSpPr txBox="1"/>
          <p:nvPr/>
        </p:nvSpPr>
        <p:spPr>
          <a:xfrm>
            <a:off x="5737436" y="4932666"/>
            <a:ext cx="320893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201845093 이준기</a:t>
            </a: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아이디어 구상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PPT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발표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디자인</a:t>
            </a:r>
            <a:endParaRPr 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46DB2-5887-442F-9029-8E1E025B6BB9}"/>
              </a:ext>
            </a:extLst>
          </p:cNvPr>
          <p:cNvSpPr txBox="1"/>
          <p:nvPr/>
        </p:nvSpPr>
        <p:spPr>
          <a:xfrm>
            <a:off x="5737435" y="2187279"/>
            <a:ext cx="320893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201845080 박정우</a:t>
            </a: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아이디어 구상</a:t>
            </a:r>
            <a:endParaRPr lang="en-US" sz="1400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PPT</a:t>
            </a:r>
            <a:endParaRPr lang="en-US" sz="1400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r>
              <a:rPr 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발표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- 자료 수집</a:t>
            </a:r>
          </a:p>
        </p:txBody>
      </p:sp>
    </p:spTree>
    <p:extLst>
      <p:ext uri="{BB962C8B-B14F-4D97-AF65-F5344CB8AC3E}">
        <p14:creationId xmlns:p14="http://schemas.microsoft.com/office/powerpoint/2010/main" val="254418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3938138-2160-4956-8A81-2C9BE2EEC449}"/>
              </a:ext>
            </a:extLst>
          </p:cNvPr>
          <p:cNvSpPr txBox="1"/>
          <p:nvPr/>
        </p:nvSpPr>
        <p:spPr>
          <a:xfrm>
            <a:off x="5037056" y="986660"/>
            <a:ext cx="2117887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프로젝트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목표</a:t>
            </a:r>
            <a:r>
              <a:rPr lang="en-US" altLang="ko-KR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내용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D2848-7920-4AA2-A671-3D4EA239C08B}"/>
              </a:ext>
            </a:extLst>
          </p:cNvPr>
          <p:cNvSpPr txBox="1"/>
          <p:nvPr/>
        </p:nvSpPr>
        <p:spPr>
          <a:xfrm>
            <a:off x="5319355" y="1446447"/>
            <a:ext cx="1553310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PC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방 음식 주문 시스템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07F7F4-EE04-450E-835F-D4AA3CE4BEB0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B0F80-E3A7-4857-9054-A064BD384971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02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6DFAE8-6E3C-4747-B31F-3248ACFE7424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E5910-5193-43FA-B67B-C368A5E6FA09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85FD87-4694-4687-B385-C6BA79EC2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203F3F7-C0A0-40B4-BD70-A36ED63DCF22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E01C823-11A9-41CE-A519-03E5A018E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6C0B82-F734-43C4-8D04-BC8A095A6285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422264-820F-40FF-8D77-74F93A2EA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2F616C-54E2-4F46-A9D4-2A8916F0F9AC}"/>
              </a:ext>
            </a:extLst>
          </p:cNvPr>
          <p:cNvGrpSpPr/>
          <p:nvPr/>
        </p:nvGrpSpPr>
        <p:grpSpPr>
          <a:xfrm>
            <a:off x="925476" y="2387540"/>
            <a:ext cx="10341043" cy="4030609"/>
            <a:chOff x="1358278" y="2387540"/>
            <a:chExt cx="10341043" cy="403060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F4211BA-BD3B-8A4D-A7C5-64A1C4EFA780}"/>
                </a:ext>
              </a:extLst>
            </p:cNvPr>
            <p:cNvSpPr/>
            <p:nvPr/>
          </p:nvSpPr>
          <p:spPr>
            <a:xfrm>
              <a:off x="1358278" y="2387540"/>
              <a:ext cx="2711566" cy="4030609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677C5EB-5D8C-8744-9702-57040FD59011}"/>
                </a:ext>
              </a:extLst>
            </p:cNvPr>
            <p:cNvSpPr txBox="1"/>
            <p:nvPr/>
          </p:nvSpPr>
          <p:spPr>
            <a:xfrm>
              <a:off x="1533263" y="2758105"/>
              <a:ext cx="486030" cy="352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목표</a:t>
              </a:r>
              <a:endParaRPr lang="ko-KR" altLang="en-US" sz="1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58" name="직선 연결선 10">
              <a:extLst>
                <a:ext uri="{FF2B5EF4-FFF2-40B4-BE49-F238E27FC236}">
                  <a16:creationId xmlns:a16="http://schemas.microsoft.com/office/drawing/2014/main" id="{68F26A85-96B7-6041-B050-B5260BE89E6F}"/>
                </a:ext>
              </a:extLst>
            </p:cNvPr>
            <p:cNvCxnSpPr/>
            <p:nvPr/>
          </p:nvCxnSpPr>
          <p:spPr>
            <a:xfrm>
              <a:off x="1632382" y="3179001"/>
              <a:ext cx="9619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F5CF4C-8320-EA4B-B692-16841D1FA0E3}"/>
                </a:ext>
              </a:extLst>
            </p:cNvPr>
            <p:cNvSpPr txBox="1"/>
            <p:nvPr/>
          </p:nvSpPr>
          <p:spPr>
            <a:xfrm>
              <a:off x="1494871" y="3288411"/>
              <a:ext cx="2186817" cy="632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PC</a:t>
              </a: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방의 음식 주문 시스템을</a:t>
              </a:r>
              <a:endParaRPr lang="en-US" altLang="ko-KR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직접 만들어보고 구현하기</a:t>
              </a:r>
              <a:endParaRPr lang="en-US" altLang="ko-KR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296A039-CBF9-404C-839D-215CFA19E3D5}"/>
                </a:ext>
              </a:extLst>
            </p:cNvPr>
            <p:cNvSpPr/>
            <p:nvPr/>
          </p:nvSpPr>
          <p:spPr>
            <a:xfrm>
              <a:off x="4455715" y="2387541"/>
              <a:ext cx="7243606" cy="4030608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07D6B9-40E9-7A49-A269-A495999C0A78}"/>
                </a:ext>
              </a:extLst>
            </p:cNvPr>
            <p:cNvSpPr txBox="1"/>
            <p:nvPr/>
          </p:nvSpPr>
          <p:spPr>
            <a:xfrm>
              <a:off x="4630699" y="4008632"/>
              <a:ext cx="2440248" cy="917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고객 프레임과 카운터 프레임이</a:t>
              </a:r>
              <a:endPara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실시간으로 데이터를 주고받으며</a:t>
              </a:r>
              <a:endPara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고객의 주문 내역을</a:t>
              </a:r>
              <a:endParaRPr lang="en-US" altLang="ko-KR" sz="10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카운터에서 확인할 수 있습니다</a:t>
              </a:r>
              <a:r>
                <a:rPr lang="en-US" altLang="ko-KR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맑은 고딕 Semilight" panose="020B0502040204020203" pitchFamily="50" charset="-127"/>
                </a:rPr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31D654A-1079-2748-ADF4-102783FF1D8C}"/>
                </a:ext>
              </a:extLst>
            </p:cNvPr>
            <p:cNvSpPr txBox="1"/>
            <p:nvPr/>
          </p:nvSpPr>
          <p:spPr>
            <a:xfrm>
              <a:off x="4630700" y="2758105"/>
              <a:ext cx="518091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내용</a:t>
              </a:r>
              <a:endParaRPr lang="ko-KR" altLang="en-US" sz="1400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82" name="직선 연결선 10">
              <a:extLst>
                <a:ext uri="{FF2B5EF4-FFF2-40B4-BE49-F238E27FC236}">
                  <a16:creationId xmlns:a16="http://schemas.microsoft.com/office/drawing/2014/main" id="{3F414487-B0FB-894C-9535-C333C11A31DE}"/>
                </a:ext>
              </a:extLst>
            </p:cNvPr>
            <p:cNvCxnSpPr>
              <a:cxnSpLocks/>
            </p:cNvCxnSpPr>
            <p:nvPr/>
          </p:nvCxnSpPr>
          <p:spPr>
            <a:xfrm>
              <a:off x="4729819" y="3179001"/>
              <a:ext cx="9619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03C0CF5-FCC6-DF4D-B4BF-AF8191346FBD}"/>
                </a:ext>
              </a:extLst>
            </p:cNvPr>
            <p:cNvSpPr txBox="1"/>
            <p:nvPr/>
          </p:nvSpPr>
          <p:spPr>
            <a:xfrm>
              <a:off x="4630699" y="3247814"/>
              <a:ext cx="2559895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JAVA</a:t>
              </a: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Swing</a:t>
              </a: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을 결합하여</a:t>
              </a:r>
              <a:endParaRPr lang="en-US" altLang="ko-KR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맑은 고딕 Semilight" panose="020B0502040204020203" pitchFamily="50" charset="-127"/>
                </a:rPr>
                <a:t>실시간 주문 시스템을 제작</a:t>
              </a:r>
              <a:endParaRPr lang="en-US" altLang="ko-KR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5" name="그래픽 4" descr="과녁 단색으로 채워진">
              <a:extLst>
                <a:ext uri="{FF2B5EF4-FFF2-40B4-BE49-F238E27FC236}">
                  <a16:creationId xmlns:a16="http://schemas.microsoft.com/office/drawing/2014/main" id="{9616B5AD-4BC8-D445-A5FE-930F75B21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0834" y="2566044"/>
              <a:ext cx="501707" cy="501707"/>
            </a:xfrm>
            <a:prstGeom prst="rect">
              <a:avLst/>
            </a:prstGeom>
          </p:spPr>
        </p:pic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244EF6B6-C6D4-ED4C-BB0A-A2C7A5E5B131}"/>
                </a:ext>
              </a:extLst>
            </p:cNvPr>
            <p:cNvSpPr/>
            <p:nvPr/>
          </p:nvSpPr>
          <p:spPr>
            <a:xfrm>
              <a:off x="7578270" y="5158202"/>
              <a:ext cx="1409487" cy="999927"/>
            </a:xfrm>
            <a:prstGeom prst="roundRect">
              <a:avLst>
                <a:gd name="adj" fmla="val 7958"/>
              </a:avLst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사용자 </a:t>
              </a:r>
              <a:endParaRPr kumimoji="1" lang="en-US" altLang="ko-KR" b="1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 algn="ctr"/>
              <a:r>
                <a:rPr kumimoji="1" lang="ko-KR" altLang="en-US" b="1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프레임</a:t>
              </a:r>
              <a:endParaRPr kumimoji="1" lang="ko-Kore-KR" altLang="en-US" b="1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69D7785-3E29-BC4C-91A9-1728329CC3CE}"/>
                </a:ext>
              </a:extLst>
            </p:cNvPr>
            <p:cNvGrpSpPr/>
            <p:nvPr/>
          </p:nvGrpSpPr>
          <p:grpSpPr>
            <a:xfrm>
              <a:off x="8987757" y="2522500"/>
              <a:ext cx="914400" cy="1187903"/>
              <a:chOff x="8850206" y="4979910"/>
              <a:chExt cx="914400" cy="118790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그래픽 11" descr="데이터베이스 단색으로 채워진">
                <a:extLst>
                  <a:ext uri="{FF2B5EF4-FFF2-40B4-BE49-F238E27FC236}">
                    <a16:creationId xmlns:a16="http://schemas.microsoft.com/office/drawing/2014/main" id="{E81D9A31-6DDE-F143-AD76-091F7EB68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50206" y="49799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C9302-4C20-FF42-9624-4610EA9394B0}"/>
                  </a:ext>
                </a:extLst>
              </p:cNvPr>
              <p:cNvSpPr txBox="1"/>
              <p:nvPr/>
            </p:nvSpPr>
            <p:spPr>
              <a:xfrm>
                <a:off x="9065192" y="5798481"/>
                <a:ext cx="484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>
                    <a:solidFill>
                      <a:srgbClr val="262626"/>
                    </a:solidFill>
                    <a:latin typeface="NanumSquare Bold" panose="020B0600000101010101" pitchFamily="34" charset="-127"/>
                    <a:ea typeface="NanumSquare Bold" panose="020B0600000101010101" pitchFamily="34" charset="-127"/>
                  </a:rPr>
                  <a:t>DB</a:t>
                </a:r>
                <a:endParaRPr kumimoji="1" lang="ko-Kore-KR" altLang="en-US" b="1">
                  <a:solidFill>
                    <a:srgbClr val="262626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</p:grp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FC9D6E6E-C623-ED47-A889-7B744F43EA88}"/>
                </a:ext>
              </a:extLst>
            </p:cNvPr>
            <p:cNvCxnSpPr>
              <a:cxnSpLocks/>
            </p:cNvCxnSpPr>
            <p:nvPr/>
          </p:nvCxnSpPr>
          <p:spPr>
            <a:xfrm>
              <a:off x="7190594" y="2556411"/>
              <a:ext cx="0" cy="3692865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4A05AF6-9F9C-3247-8B3B-1D3D8417A998}"/>
                </a:ext>
              </a:extLst>
            </p:cNvPr>
            <p:cNvSpPr/>
            <p:nvPr/>
          </p:nvSpPr>
          <p:spPr>
            <a:xfrm>
              <a:off x="9902157" y="5158203"/>
              <a:ext cx="1409487" cy="999927"/>
            </a:xfrm>
            <a:prstGeom prst="roundRect">
              <a:avLst>
                <a:gd name="adj" fmla="val 7958"/>
              </a:avLst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카운터 </a:t>
              </a:r>
              <a:endParaRPr kumimoji="1" lang="en-US" altLang="ko-KR" b="1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 algn="ctr"/>
              <a:r>
                <a:rPr kumimoji="1" lang="ko-KR" altLang="en-US" b="1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프레임</a:t>
              </a:r>
              <a:endParaRPr kumimoji="1" lang="ko-Kore-KR" altLang="en-US" b="1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FDE8FA4-6361-D547-8E77-15D9D7457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6092" y="3716633"/>
              <a:ext cx="567022" cy="1210891"/>
            </a:xfrm>
            <a:prstGeom prst="straightConnector1">
              <a:avLst/>
            </a:prstGeom>
            <a:ln w="38100">
              <a:solidFill>
                <a:srgbClr val="26262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C6F71EF-8019-3146-B968-DBF1CCDE48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6800" y="3716633"/>
              <a:ext cx="567022" cy="1210891"/>
            </a:xfrm>
            <a:prstGeom prst="straightConnector1">
              <a:avLst/>
            </a:prstGeom>
            <a:ln w="38100">
              <a:solidFill>
                <a:srgbClr val="26262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래픽 18" descr="문서 단색으로 채워진">
            <a:extLst>
              <a:ext uri="{FF2B5EF4-FFF2-40B4-BE49-F238E27FC236}">
                <a16:creationId xmlns:a16="http://schemas.microsoft.com/office/drawing/2014/main" id="{6FA80B8F-E483-A249-A1E1-FB8642E17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3236" y="2566044"/>
            <a:ext cx="501708" cy="5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314381" y="986660"/>
            <a:ext cx="156324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레이아웃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735679" y="1446447"/>
            <a:ext cx="2720681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MainCustomer.java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사용자 초기 프레임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2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90340F-3427-CD47-85AD-C9427FB95A20}"/>
              </a:ext>
            </a:extLst>
          </p:cNvPr>
          <p:cNvGrpSpPr/>
          <p:nvPr/>
        </p:nvGrpSpPr>
        <p:grpSpPr>
          <a:xfrm>
            <a:off x="1989317" y="2743902"/>
            <a:ext cx="6506983" cy="2811644"/>
            <a:chOff x="1989317" y="2743902"/>
            <a:chExt cx="6506983" cy="281164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898AC1C-8583-2547-90E1-6FD5B286C83B}"/>
                </a:ext>
              </a:extLst>
            </p:cNvPr>
            <p:cNvGrpSpPr/>
            <p:nvPr/>
          </p:nvGrpSpPr>
          <p:grpSpPr>
            <a:xfrm>
              <a:off x="3695694" y="2801884"/>
              <a:ext cx="4800606" cy="2753662"/>
              <a:chOff x="3695694" y="2801884"/>
              <a:chExt cx="4800606" cy="275366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9DEC425-63DD-46B6-8D70-30316D0FDB96}"/>
                  </a:ext>
                </a:extLst>
              </p:cNvPr>
              <p:cNvSpPr/>
              <p:nvPr/>
            </p:nvSpPr>
            <p:spPr>
              <a:xfrm>
                <a:off x="3695694" y="2801884"/>
                <a:ext cx="4800606" cy="311350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40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사용자 화면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E13DAA-4060-406C-B30A-0A51BB7F5C3A}"/>
                  </a:ext>
                </a:extLst>
              </p:cNvPr>
              <p:cNvSpPr/>
              <p:nvPr/>
            </p:nvSpPr>
            <p:spPr>
              <a:xfrm>
                <a:off x="3695694" y="3113234"/>
                <a:ext cx="4800606" cy="24423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5F55F-4113-4D28-9734-C767246A2B5D}"/>
                  </a:ext>
                </a:extLst>
              </p:cNvPr>
              <p:cNvSpPr txBox="1"/>
              <p:nvPr/>
            </p:nvSpPr>
            <p:spPr>
              <a:xfrm>
                <a:off x="4067725" y="3475377"/>
                <a:ext cx="1877437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>
                    <a:latin typeface="나눔스퀘어" panose="020B0600000101010101" pitchFamily="50" charset="-127"/>
                    <a:ea typeface="나눔스퀘어"/>
                  </a:rPr>
                  <a:t>사용 시간  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/>
                  </a:rPr>
                  <a:t>00:00</a:t>
                </a:r>
                <a:endParaRPr lang="ko-KR" altLang="en-US">
                  <a:latin typeface="나눔스퀘어" panose="020B0600000101010101" pitchFamily="50" charset="-127"/>
                  <a:ea typeface="나눔스퀘어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C5CDA3-DE8E-4A2B-B570-EFDE04F5E035}"/>
                  </a:ext>
                </a:extLst>
              </p:cNvPr>
              <p:cNvSpPr txBox="1"/>
              <p:nvPr/>
            </p:nvSpPr>
            <p:spPr>
              <a:xfrm>
                <a:off x="6181874" y="3475377"/>
                <a:ext cx="1819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시작 시간 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00:00</a:t>
                </a: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C11A2-DC6F-420B-BC1A-7FB58342850E}"/>
                  </a:ext>
                </a:extLst>
              </p:cNvPr>
              <p:cNvSpPr txBox="1"/>
              <p:nvPr/>
            </p:nvSpPr>
            <p:spPr>
              <a:xfrm>
                <a:off x="4061601" y="4148400"/>
                <a:ext cx="1776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PC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번호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번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5FCCC6-99EC-45B8-9840-C79BD418B5FA}"/>
                  </a:ext>
                </a:extLst>
              </p:cNvPr>
              <p:cNvSpPr txBox="1"/>
              <p:nvPr/>
            </p:nvSpPr>
            <p:spPr>
              <a:xfrm>
                <a:off x="6181874" y="4146129"/>
                <a:ext cx="1819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남은 시간 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00:00</a:t>
                </a: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A9167E6-0B16-46B2-9490-AA3B549741DA}"/>
                  </a:ext>
                </a:extLst>
              </p:cNvPr>
              <p:cNvSpPr/>
              <p:nvPr/>
            </p:nvSpPr>
            <p:spPr>
              <a:xfrm>
                <a:off x="4153175" y="4793751"/>
                <a:ext cx="1674478" cy="485775"/>
              </a:xfrm>
              <a:prstGeom prst="rect">
                <a:avLst/>
              </a:prstGeom>
              <a:solidFill>
                <a:srgbClr val="A99C90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 주문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C69F972-4658-45D0-8444-919245F63BC5}"/>
                  </a:ext>
                </a:extLst>
              </p:cNvPr>
              <p:cNvSpPr/>
              <p:nvPr/>
            </p:nvSpPr>
            <p:spPr>
              <a:xfrm>
                <a:off x="6364349" y="4793751"/>
                <a:ext cx="1674478" cy="485775"/>
              </a:xfrm>
              <a:prstGeom prst="rect">
                <a:avLst/>
              </a:prstGeom>
              <a:solidFill>
                <a:srgbClr val="84878A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 종료</a:t>
                </a:r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257DE92-5B66-4BA5-986D-DB52D68B0AE1}"/>
                </a:ext>
              </a:extLst>
            </p:cNvPr>
            <p:cNvCxnSpPr>
              <a:cxnSpLocks/>
            </p:cNvCxnSpPr>
            <p:nvPr/>
          </p:nvCxnSpPr>
          <p:spPr>
            <a:xfrm>
              <a:off x="2919688" y="3113234"/>
              <a:ext cx="1016692" cy="48861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9C9BE-7C60-453D-A279-5B4548CD8F6F}"/>
                </a:ext>
              </a:extLst>
            </p:cNvPr>
            <p:cNvSpPr txBox="1"/>
            <p:nvPr/>
          </p:nvSpPr>
          <p:spPr>
            <a:xfrm>
              <a:off x="1989317" y="2743902"/>
              <a:ext cx="1318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GridLayout</a:t>
              </a: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31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314381" y="986660"/>
            <a:ext cx="156324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레이아웃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675147" y="1446447"/>
            <a:ext cx="2841739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orderFrame.java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사용자 상품 주문 프레임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2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6545D8-BEF4-41B9-BBA5-BECD83BC071D}"/>
              </a:ext>
            </a:extLst>
          </p:cNvPr>
          <p:cNvSpPr/>
          <p:nvPr/>
        </p:nvSpPr>
        <p:spPr>
          <a:xfrm>
            <a:off x="2841811" y="2281846"/>
            <a:ext cx="6508378" cy="4536142"/>
          </a:xfrm>
          <a:prstGeom prst="rect">
            <a:avLst/>
          </a:prstGeom>
          <a:solidFill>
            <a:schemeClr val="bg2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4FAE27-D91F-4F38-9D05-3F7135C5F2A7}"/>
              </a:ext>
            </a:extLst>
          </p:cNvPr>
          <p:cNvSpPr/>
          <p:nvPr/>
        </p:nvSpPr>
        <p:spPr>
          <a:xfrm>
            <a:off x="2849985" y="2280398"/>
            <a:ext cx="1640539" cy="313764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19395F-4DA8-4F41-829D-4E7F2D0D7D26}"/>
              </a:ext>
            </a:extLst>
          </p:cNvPr>
          <p:cNvSpPr/>
          <p:nvPr/>
        </p:nvSpPr>
        <p:spPr>
          <a:xfrm>
            <a:off x="2840692" y="5418046"/>
            <a:ext cx="6508376" cy="139849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BF6081-C77B-4813-9D54-E98418582BC1}"/>
              </a:ext>
            </a:extLst>
          </p:cNvPr>
          <p:cNvSpPr/>
          <p:nvPr/>
        </p:nvSpPr>
        <p:spPr>
          <a:xfrm flipH="1">
            <a:off x="6102724" y="5416924"/>
            <a:ext cx="3245222" cy="1398494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51FD5C-E0DF-4BAC-9D7A-B65F67D39DB6}"/>
              </a:ext>
            </a:extLst>
          </p:cNvPr>
          <p:cNvSpPr/>
          <p:nvPr/>
        </p:nvSpPr>
        <p:spPr>
          <a:xfrm>
            <a:off x="6111900" y="6115049"/>
            <a:ext cx="1622611" cy="699248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60D7E1-0A56-412E-B8FD-3250333B14EF}"/>
              </a:ext>
            </a:extLst>
          </p:cNvPr>
          <p:cNvSpPr/>
          <p:nvPr/>
        </p:nvSpPr>
        <p:spPr>
          <a:xfrm>
            <a:off x="7726455" y="5418045"/>
            <a:ext cx="1622609" cy="699248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A9EF00-F851-4016-AE72-D29A80637215}"/>
              </a:ext>
            </a:extLst>
          </p:cNvPr>
          <p:cNvSpPr/>
          <p:nvPr/>
        </p:nvSpPr>
        <p:spPr>
          <a:xfrm>
            <a:off x="2841812" y="2281518"/>
            <a:ext cx="1640541" cy="60063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970EC-C004-48F6-BC91-8E971DA69834}"/>
              </a:ext>
            </a:extLst>
          </p:cNvPr>
          <p:cNvSpPr txBox="1"/>
          <p:nvPr/>
        </p:nvSpPr>
        <p:spPr>
          <a:xfrm>
            <a:off x="2868803" y="2359295"/>
            <a:ext cx="16405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0D2DA8-3A14-4C02-8C41-E2EBCF0F8F7E}"/>
              </a:ext>
            </a:extLst>
          </p:cNvPr>
          <p:cNvSpPr/>
          <p:nvPr/>
        </p:nvSpPr>
        <p:spPr>
          <a:xfrm>
            <a:off x="4383509" y="2900647"/>
            <a:ext cx="98613" cy="2510114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F2EAD5-506A-401B-987D-D0946B6619EE}"/>
              </a:ext>
            </a:extLst>
          </p:cNvPr>
          <p:cNvSpPr/>
          <p:nvPr/>
        </p:nvSpPr>
        <p:spPr>
          <a:xfrm>
            <a:off x="9260543" y="2281522"/>
            <a:ext cx="89647" cy="3137643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022593-ECBF-4EB1-807E-200169DDF1ED}"/>
              </a:ext>
            </a:extLst>
          </p:cNvPr>
          <p:cNvSpPr/>
          <p:nvPr/>
        </p:nvSpPr>
        <p:spPr>
          <a:xfrm>
            <a:off x="2849208" y="3401544"/>
            <a:ext cx="1595718" cy="484095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D9A69C-0618-4FD4-84D1-14979A80C0FC}"/>
              </a:ext>
            </a:extLst>
          </p:cNvPr>
          <p:cNvSpPr/>
          <p:nvPr/>
        </p:nvSpPr>
        <p:spPr>
          <a:xfrm>
            <a:off x="2849442" y="4432486"/>
            <a:ext cx="1541929" cy="493059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BF33C-6A59-4926-A5A6-31E2A8A89FE5}"/>
              </a:ext>
            </a:extLst>
          </p:cNvPr>
          <p:cNvSpPr txBox="1"/>
          <p:nvPr/>
        </p:nvSpPr>
        <p:spPr>
          <a:xfrm>
            <a:off x="2885515" y="2957233"/>
            <a:ext cx="1470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     라면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549A3-EB79-48A8-9A34-8BCEF0EA2A26}"/>
              </a:ext>
            </a:extLst>
          </p:cNvPr>
          <p:cNvSpPr txBox="1"/>
          <p:nvPr/>
        </p:nvSpPr>
        <p:spPr>
          <a:xfrm>
            <a:off x="2882849" y="3468221"/>
            <a:ext cx="1470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       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167E6-3496-46E2-8A00-013339CFDE05}"/>
              </a:ext>
            </a:extLst>
          </p:cNvPr>
          <p:cNvSpPr txBox="1"/>
          <p:nvPr/>
        </p:nvSpPr>
        <p:spPr>
          <a:xfrm>
            <a:off x="2867584" y="3988174"/>
            <a:ext cx="1470212" cy="378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    음료수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214F1-9891-4EB7-9859-97C20248CC22}"/>
              </a:ext>
            </a:extLst>
          </p:cNvPr>
          <p:cNvSpPr txBox="1"/>
          <p:nvPr/>
        </p:nvSpPr>
        <p:spPr>
          <a:xfrm>
            <a:off x="2866252" y="4508127"/>
            <a:ext cx="1120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     스낵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12CAED-9463-4923-B40F-D3B873080D54}"/>
              </a:ext>
            </a:extLst>
          </p:cNvPr>
          <p:cNvSpPr/>
          <p:nvPr/>
        </p:nvSpPr>
        <p:spPr>
          <a:xfrm>
            <a:off x="4417920" y="2934821"/>
            <a:ext cx="44824" cy="959222"/>
          </a:xfrm>
          <a:prstGeom prst="rect">
            <a:avLst/>
          </a:prstGeom>
          <a:solidFill>
            <a:schemeClr val="tx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A99D4C-BA59-42A1-AF32-B6A95B343777}"/>
              </a:ext>
            </a:extLst>
          </p:cNvPr>
          <p:cNvSpPr/>
          <p:nvPr/>
        </p:nvSpPr>
        <p:spPr>
          <a:xfrm>
            <a:off x="9294720" y="2279837"/>
            <a:ext cx="44824" cy="959222"/>
          </a:xfrm>
          <a:prstGeom prst="rect">
            <a:avLst/>
          </a:prstGeom>
          <a:solidFill>
            <a:schemeClr val="tx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C735A3-2681-4621-BFA4-12617E82FF78}"/>
              </a:ext>
            </a:extLst>
          </p:cNvPr>
          <p:cNvSpPr/>
          <p:nvPr/>
        </p:nvSpPr>
        <p:spPr>
          <a:xfrm>
            <a:off x="2841809" y="2091596"/>
            <a:ext cx="6508378" cy="188261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859EBC-71EF-4404-B08D-3F85579DAA57}"/>
              </a:ext>
            </a:extLst>
          </p:cNvPr>
          <p:cNvSpPr/>
          <p:nvPr/>
        </p:nvSpPr>
        <p:spPr>
          <a:xfrm>
            <a:off x="2841808" y="5419163"/>
            <a:ext cx="3263156" cy="161366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1A597A-F16D-4EC6-B3EE-A9F07C6E591F}"/>
              </a:ext>
            </a:extLst>
          </p:cNvPr>
          <p:cNvSpPr/>
          <p:nvPr/>
        </p:nvSpPr>
        <p:spPr>
          <a:xfrm>
            <a:off x="6104961" y="5419724"/>
            <a:ext cx="1622616" cy="161366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935DB3-B0C7-42EC-89B2-FE7797BA8755}"/>
              </a:ext>
            </a:extLst>
          </p:cNvPr>
          <p:cNvSpPr/>
          <p:nvPr/>
        </p:nvSpPr>
        <p:spPr>
          <a:xfrm>
            <a:off x="6104960" y="6118410"/>
            <a:ext cx="1622616" cy="161366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76FC7-AB59-4389-B09C-D559EC2BBFF5}"/>
              </a:ext>
            </a:extLst>
          </p:cNvPr>
          <p:cNvSpPr txBox="1"/>
          <p:nvPr/>
        </p:nvSpPr>
        <p:spPr>
          <a:xfrm>
            <a:off x="2779387" y="2061554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주문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55B6E-63DC-4961-AEB8-C548FC3C77A9}"/>
              </a:ext>
            </a:extLst>
          </p:cNvPr>
          <p:cNvSpPr txBox="1"/>
          <p:nvPr/>
        </p:nvSpPr>
        <p:spPr>
          <a:xfrm>
            <a:off x="2796427" y="5396191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주문 목록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CDF7CD-3B26-4887-84DD-DE3593292C6C}"/>
              </a:ext>
            </a:extLst>
          </p:cNvPr>
          <p:cNvSpPr txBox="1"/>
          <p:nvPr/>
        </p:nvSpPr>
        <p:spPr>
          <a:xfrm>
            <a:off x="6041091" y="5395633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4CC293-A7C7-4782-9B29-73D0CF8BB5F5}"/>
              </a:ext>
            </a:extLst>
          </p:cNvPr>
          <p:cNvSpPr txBox="1"/>
          <p:nvPr/>
        </p:nvSpPr>
        <p:spPr>
          <a:xfrm>
            <a:off x="6049495" y="6094319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요청 사항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EDD544-52D2-4009-9CF6-0516B5DC40A9}"/>
              </a:ext>
            </a:extLst>
          </p:cNvPr>
          <p:cNvSpPr txBox="1"/>
          <p:nvPr/>
        </p:nvSpPr>
        <p:spPr>
          <a:xfrm>
            <a:off x="8004362" y="6351379"/>
            <a:ext cx="1128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DE7D2-CE5B-40FC-893A-56F6F0B98D05}"/>
              </a:ext>
            </a:extLst>
          </p:cNvPr>
          <p:cNvSpPr txBox="1"/>
          <p:nvPr/>
        </p:nvSpPr>
        <p:spPr>
          <a:xfrm>
            <a:off x="7835556" y="5607261"/>
            <a:ext cx="1355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0,000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E0654-F392-429D-AF89-8B67FB3FF17A}"/>
              </a:ext>
            </a:extLst>
          </p:cNvPr>
          <p:cNvSpPr txBox="1"/>
          <p:nvPr/>
        </p:nvSpPr>
        <p:spPr>
          <a:xfrm>
            <a:off x="7172583" y="5710364"/>
            <a:ext cx="5012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현금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EC7AB-5563-4064-B9D7-C404381E9E7A}"/>
              </a:ext>
            </a:extLst>
          </p:cNvPr>
          <p:cNvSpPr txBox="1"/>
          <p:nvPr/>
        </p:nvSpPr>
        <p:spPr>
          <a:xfrm>
            <a:off x="6347511" y="5709079"/>
            <a:ext cx="5373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0F76BF-4119-4B94-9074-5AFD2067066F}"/>
              </a:ext>
            </a:extLst>
          </p:cNvPr>
          <p:cNvSpPr/>
          <p:nvPr/>
        </p:nvSpPr>
        <p:spPr>
          <a:xfrm>
            <a:off x="6189705" y="5757218"/>
            <a:ext cx="162697" cy="162697"/>
          </a:xfrm>
          <a:prstGeom prst="ellipse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A45903-949B-4221-952A-3E5A9B6E4816}"/>
              </a:ext>
            </a:extLst>
          </p:cNvPr>
          <p:cNvSpPr/>
          <p:nvPr/>
        </p:nvSpPr>
        <p:spPr>
          <a:xfrm>
            <a:off x="7023786" y="5767515"/>
            <a:ext cx="142103" cy="142103"/>
          </a:xfrm>
          <a:prstGeom prst="ellipse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D87CC2-CE13-4C8C-AF60-7413AD418872}"/>
              </a:ext>
            </a:extLst>
          </p:cNvPr>
          <p:cNvSpPr/>
          <p:nvPr/>
        </p:nvSpPr>
        <p:spPr>
          <a:xfrm flipH="1">
            <a:off x="6248142" y="5817714"/>
            <a:ext cx="53547" cy="39129"/>
          </a:xfrm>
          <a:prstGeom prst="ellipse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BB704C-BAE1-4CDD-977E-9AE44849F25E}"/>
              </a:ext>
            </a:extLst>
          </p:cNvPr>
          <p:cNvSpPr/>
          <p:nvPr/>
        </p:nvSpPr>
        <p:spPr>
          <a:xfrm>
            <a:off x="7593387" y="6306083"/>
            <a:ext cx="139122" cy="50454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E353C9-1776-45B4-AD42-9E87925F822E}"/>
              </a:ext>
            </a:extLst>
          </p:cNvPr>
          <p:cNvSpPr/>
          <p:nvPr/>
        </p:nvSpPr>
        <p:spPr>
          <a:xfrm flipH="1">
            <a:off x="7609598" y="6306079"/>
            <a:ext cx="109634" cy="248709"/>
          </a:xfrm>
          <a:prstGeom prst="rect">
            <a:avLst/>
          </a:prstGeom>
          <a:solidFill>
            <a:schemeClr val="tx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8C7932-2F2C-4929-B268-BB0222AC7668}"/>
              </a:ext>
            </a:extLst>
          </p:cNvPr>
          <p:cNvSpPr/>
          <p:nvPr/>
        </p:nvSpPr>
        <p:spPr>
          <a:xfrm>
            <a:off x="8077200" y="2353235"/>
            <a:ext cx="1120588" cy="1290917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07F23AA-89D4-4899-9B09-CBFCF71E36F9}"/>
              </a:ext>
            </a:extLst>
          </p:cNvPr>
          <p:cNvSpPr/>
          <p:nvPr/>
        </p:nvSpPr>
        <p:spPr>
          <a:xfrm>
            <a:off x="6884894" y="2362200"/>
            <a:ext cx="1120588" cy="1290917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2EB48C-6083-4DED-ADE4-F31E03C5586E}"/>
              </a:ext>
            </a:extLst>
          </p:cNvPr>
          <p:cNvSpPr/>
          <p:nvPr/>
        </p:nvSpPr>
        <p:spPr>
          <a:xfrm>
            <a:off x="4536141" y="2353234"/>
            <a:ext cx="1120588" cy="1290917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D1EBB5-4226-4F0C-B3E3-2EF9B0F641AF}"/>
              </a:ext>
            </a:extLst>
          </p:cNvPr>
          <p:cNvSpPr/>
          <p:nvPr/>
        </p:nvSpPr>
        <p:spPr>
          <a:xfrm>
            <a:off x="5710518" y="2353233"/>
            <a:ext cx="1111624" cy="1290917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FF2E7-E8BB-4A02-884C-162D7EDA48C9}"/>
              </a:ext>
            </a:extLst>
          </p:cNvPr>
          <p:cNvSpPr/>
          <p:nvPr/>
        </p:nvSpPr>
        <p:spPr>
          <a:xfrm>
            <a:off x="4535021" y="2630020"/>
            <a:ext cx="1120587" cy="78889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1D19EF-CC29-44F2-82AA-860AC520469E}"/>
              </a:ext>
            </a:extLst>
          </p:cNvPr>
          <p:cNvSpPr/>
          <p:nvPr/>
        </p:nvSpPr>
        <p:spPr>
          <a:xfrm>
            <a:off x="6883775" y="2630019"/>
            <a:ext cx="1120587" cy="79818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F8EC55-C4F5-438E-9062-E25F6B576DB3}"/>
              </a:ext>
            </a:extLst>
          </p:cNvPr>
          <p:cNvSpPr/>
          <p:nvPr/>
        </p:nvSpPr>
        <p:spPr>
          <a:xfrm>
            <a:off x="8076079" y="2630019"/>
            <a:ext cx="1120587" cy="78889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65062B5-0165-469D-AB9F-F9D797C57C88}"/>
              </a:ext>
            </a:extLst>
          </p:cNvPr>
          <p:cNvSpPr/>
          <p:nvPr/>
        </p:nvSpPr>
        <p:spPr>
          <a:xfrm>
            <a:off x="5709397" y="2630019"/>
            <a:ext cx="1111622" cy="79785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009075-17ED-414E-B8B9-368DA502F4E2}"/>
              </a:ext>
            </a:extLst>
          </p:cNvPr>
          <p:cNvSpPr/>
          <p:nvPr/>
        </p:nvSpPr>
        <p:spPr>
          <a:xfrm>
            <a:off x="5316071" y="3420035"/>
            <a:ext cx="340658" cy="215152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CC5AAA8-E904-4FF2-A474-03A76F973A1F}"/>
              </a:ext>
            </a:extLst>
          </p:cNvPr>
          <p:cNvSpPr/>
          <p:nvPr/>
        </p:nvSpPr>
        <p:spPr>
          <a:xfrm>
            <a:off x="6490447" y="3428440"/>
            <a:ext cx="331694" cy="215152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DFEA77-14B4-47C8-8FE5-018D5185D5DF}"/>
              </a:ext>
            </a:extLst>
          </p:cNvPr>
          <p:cNvSpPr/>
          <p:nvPr/>
        </p:nvSpPr>
        <p:spPr>
          <a:xfrm>
            <a:off x="7673788" y="3429560"/>
            <a:ext cx="331694" cy="215152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3D4DD8F-1126-4474-A7E8-9722549A5C5E}"/>
              </a:ext>
            </a:extLst>
          </p:cNvPr>
          <p:cNvSpPr/>
          <p:nvPr/>
        </p:nvSpPr>
        <p:spPr>
          <a:xfrm>
            <a:off x="8857129" y="3420035"/>
            <a:ext cx="331694" cy="215152"/>
          </a:xfrm>
          <a:prstGeom prst="rect">
            <a:avLst/>
          </a:prstGeom>
          <a:noFill/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C8D8F-27FF-41C3-95BC-8145BC9EA3D3}"/>
              </a:ext>
            </a:extLst>
          </p:cNvPr>
          <p:cNvSpPr txBox="1"/>
          <p:nvPr/>
        </p:nvSpPr>
        <p:spPr>
          <a:xfrm>
            <a:off x="8829675" y="3432921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NanumSquare" panose="020B0600000101010101" pitchFamily="34" charset="-127"/>
                <a:ea typeface="NanumSquare" panose="020B0600000101010101" pitchFamily="34" charset="-127"/>
              </a:rPr>
              <a:t>담기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99853E-5A93-41A2-9923-CDC36E54226A}"/>
              </a:ext>
            </a:extLst>
          </p:cNvPr>
          <p:cNvSpPr txBox="1"/>
          <p:nvPr/>
        </p:nvSpPr>
        <p:spPr>
          <a:xfrm>
            <a:off x="7655298" y="3432921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담기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9992CD-8D08-4FF7-908E-A768193DA9FB}"/>
              </a:ext>
            </a:extLst>
          </p:cNvPr>
          <p:cNvSpPr txBox="1"/>
          <p:nvPr/>
        </p:nvSpPr>
        <p:spPr>
          <a:xfrm>
            <a:off x="6471957" y="3441885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담기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5EFAFD-CCA3-489F-AEEF-C6B44E0B3F7C}"/>
              </a:ext>
            </a:extLst>
          </p:cNvPr>
          <p:cNvSpPr txBox="1"/>
          <p:nvPr/>
        </p:nvSpPr>
        <p:spPr>
          <a:xfrm>
            <a:off x="5288615" y="3432920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담기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409719-36E1-49ED-A98F-F305EAC64E16}"/>
              </a:ext>
            </a:extLst>
          </p:cNvPr>
          <p:cNvSpPr txBox="1"/>
          <p:nvPr/>
        </p:nvSpPr>
        <p:spPr>
          <a:xfrm>
            <a:off x="8080395" y="3435222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---원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D271C8-13CC-4FCE-823A-03475B09FBB1}"/>
              </a:ext>
            </a:extLst>
          </p:cNvPr>
          <p:cNvSpPr txBox="1"/>
          <p:nvPr/>
        </p:nvSpPr>
        <p:spPr>
          <a:xfrm>
            <a:off x="6870159" y="3435222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---원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0F6863-09A0-48D4-AB86-E3984C3AE387}"/>
              </a:ext>
            </a:extLst>
          </p:cNvPr>
          <p:cNvSpPr txBox="1"/>
          <p:nvPr/>
        </p:nvSpPr>
        <p:spPr>
          <a:xfrm>
            <a:off x="5713712" y="3435221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---원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C40A80-EE9E-4261-BB7A-F3C3DF2E06E2}"/>
              </a:ext>
            </a:extLst>
          </p:cNvPr>
          <p:cNvSpPr txBox="1"/>
          <p:nvPr/>
        </p:nvSpPr>
        <p:spPr>
          <a:xfrm>
            <a:off x="4531683" y="3425928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---원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2EAB1F-0235-444B-B641-A28AE5DD1E09}"/>
              </a:ext>
            </a:extLst>
          </p:cNvPr>
          <p:cNvSpPr txBox="1"/>
          <p:nvPr/>
        </p:nvSpPr>
        <p:spPr>
          <a:xfrm>
            <a:off x="8035571" y="2395316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이름 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20DB87-2751-4411-8639-22B46BB34353}"/>
              </a:ext>
            </a:extLst>
          </p:cNvPr>
          <p:cNvSpPr txBox="1"/>
          <p:nvPr/>
        </p:nvSpPr>
        <p:spPr>
          <a:xfrm>
            <a:off x="6870159" y="2395316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이름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38F787-DCFF-4582-935E-BEC193F7542E}"/>
              </a:ext>
            </a:extLst>
          </p:cNvPr>
          <p:cNvSpPr txBox="1"/>
          <p:nvPr/>
        </p:nvSpPr>
        <p:spPr>
          <a:xfrm>
            <a:off x="5713712" y="23953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이름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7ECEFA-56B1-4EB7-A084-D37F5D4E2C8D}"/>
              </a:ext>
            </a:extLst>
          </p:cNvPr>
          <p:cNvSpPr txBox="1"/>
          <p:nvPr/>
        </p:nvSpPr>
        <p:spPr>
          <a:xfrm>
            <a:off x="4539335" y="23953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이름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65E42-EEE2-4D56-8641-9A749D739373}"/>
              </a:ext>
            </a:extLst>
          </p:cNvPr>
          <p:cNvSpPr txBox="1"/>
          <p:nvPr/>
        </p:nvSpPr>
        <p:spPr>
          <a:xfrm>
            <a:off x="8282268" y="2840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C645F8-CDF0-4335-8F68-E76A8A2EA948}"/>
              </a:ext>
            </a:extLst>
          </p:cNvPr>
          <p:cNvSpPr txBox="1"/>
          <p:nvPr/>
        </p:nvSpPr>
        <p:spPr>
          <a:xfrm>
            <a:off x="7080996" y="2840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89996CC-062B-41B0-93B6-869420CD25F5}"/>
              </a:ext>
            </a:extLst>
          </p:cNvPr>
          <p:cNvSpPr txBox="1"/>
          <p:nvPr/>
        </p:nvSpPr>
        <p:spPr>
          <a:xfrm>
            <a:off x="5897655" y="2840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8D4180B-1D0E-4FB9-BC43-F18310E55EA3}"/>
              </a:ext>
            </a:extLst>
          </p:cNvPr>
          <p:cNvSpPr txBox="1"/>
          <p:nvPr/>
        </p:nvSpPr>
        <p:spPr>
          <a:xfrm>
            <a:off x="4723278" y="2840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C1A7C79-D96F-4341-AFE4-C739F048814B}"/>
              </a:ext>
            </a:extLst>
          </p:cNvPr>
          <p:cNvCxnSpPr>
            <a:cxnSpLocks/>
            <a:stCxn id="103" idx="1"/>
          </p:cNvCxnSpPr>
          <p:nvPr/>
        </p:nvCxnSpPr>
        <p:spPr>
          <a:xfrm flipH="1" flipV="1">
            <a:off x="9133083" y="3668987"/>
            <a:ext cx="847136" cy="5420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964AF5-160C-46EA-94B8-2A8000662DD9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9378177" y="1582591"/>
            <a:ext cx="1126834" cy="11791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52D3F26-BA8E-4F98-8739-567431ADEC9B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2263890" y="3536138"/>
            <a:ext cx="730322" cy="1195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390E06-4C0E-47D1-AF9B-D43C821443BF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2443693" y="6060359"/>
            <a:ext cx="804332" cy="239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B2F1307-15F5-4561-8560-E9643BAA0594}"/>
              </a:ext>
            </a:extLst>
          </p:cNvPr>
          <p:cNvCxnSpPr>
            <a:cxnSpLocks/>
            <a:stCxn id="100" idx="2"/>
            <a:endCxn id="37" idx="0"/>
          </p:cNvCxnSpPr>
          <p:nvPr/>
        </p:nvCxnSpPr>
        <p:spPr>
          <a:xfrm>
            <a:off x="5903199" y="4910737"/>
            <a:ext cx="367855" cy="8464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6D8FD6F-BC19-4A0B-9C49-16954465892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7421095" y="4814789"/>
            <a:ext cx="644256" cy="127953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C93EE50-FA49-4DC7-B696-3B7B254E1BC5}"/>
              </a:ext>
            </a:extLst>
          </p:cNvPr>
          <p:cNvCxnSpPr>
            <a:cxnSpLocks/>
            <a:stCxn id="97" idx="1"/>
          </p:cNvCxnSpPr>
          <p:nvPr/>
        </p:nvCxnSpPr>
        <p:spPr>
          <a:xfrm flipH="1">
            <a:off x="9149645" y="5928702"/>
            <a:ext cx="906264" cy="50878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35127-0D9F-497E-BE52-33F9EBC4DFA8}"/>
              </a:ext>
            </a:extLst>
          </p:cNvPr>
          <p:cNvSpPr txBox="1"/>
          <p:nvPr/>
        </p:nvSpPr>
        <p:spPr>
          <a:xfrm>
            <a:off x="905826" y="3212972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카테고리를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JList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056980-3C80-4ABC-9867-B3261FE05ECC}"/>
              </a:ext>
            </a:extLst>
          </p:cNvPr>
          <p:cNvSpPr txBox="1"/>
          <p:nvPr/>
        </p:nvSpPr>
        <p:spPr>
          <a:xfrm>
            <a:off x="731365" y="597659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제품들을</a:t>
            </a:r>
          </a:p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JList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표시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B4C424E-5024-432D-8161-0C7B410C447D}"/>
              </a:ext>
            </a:extLst>
          </p:cNvPr>
          <p:cNvSpPr txBox="1"/>
          <p:nvPr/>
        </p:nvSpPr>
        <p:spPr>
          <a:xfrm>
            <a:off x="10055909" y="574403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JButton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7DCF234-23E3-4A92-91D2-893E71FFB2AF}"/>
              </a:ext>
            </a:extLst>
          </p:cNvPr>
          <p:cNvSpPr txBox="1"/>
          <p:nvPr/>
        </p:nvSpPr>
        <p:spPr>
          <a:xfrm>
            <a:off x="7314184" y="4168458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JTextArea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</a:p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요청사항 작성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4B4260-4BE2-4AE7-B11F-8F8CD9046A40}"/>
              </a:ext>
            </a:extLst>
          </p:cNvPr>
          <p:cNvSpPr txBox="1"/>
          <p:nvPr/>
        </p:nvSpPr>
        <p:spPr>
          <a:xfrm>
            <a:off x="4946045" y="3987407"/>
            <a:ext cx="191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방법을</a:t>
            </a:r>
          </a:p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RadioButton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</a:p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33F4A8-3769-442D-B6B7-81D2A176CCA9}"/>
              </a:ext>
            </a:extLst>
          </p:cNvPr>
          <p:cNvSpPr txBox="1"/>
          <p:nvPr/>
        </p:nvSpPr>
        <p:spPr>
          <a:xfrm>
            <a:off x="9980219" y="3887879"/>
            <a:ext cx="196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제품마다 </a:t>
            </a:r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JPanel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</a:p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만들어 삽입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D0C4F00-C68B-43F8-A9A5-1B88C41E4166}"/>
              </a:ext>
            </a:extLst>
          </p:cNvPr>
          <p:cNvSpPr txBox="1"/>
          <p:nvPr/>
        </p:nvSpPr>
        <p:spPr>
          <a:xfrm>
            <a:off x="9062853" y="936260"/>
            <a:ext cx="2884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WrapLayout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FlowLayout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ScrollPane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124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314381" y="986660"/>
            <a:ext cx="156324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레이아웃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581987" y="1446447"/>
            <a:ext cx="3028073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CounterMainFrame.java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카운터 메인 프레임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2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D15FD1-28F3-49E3-81B4-75DA8CFB79A0}"/>
              </a:ext>
            </a:extLst>
          </p:cNvPr>
          <p:cNvGrpSpPr/>
          <p:nvPr/>
        </p:nvGrpSpPr>
        <p:grpSpPr>
          <a:xfrm>
            <a:off x="992332" y="1321378"/>
            <a:ext cx="10860956" cy="4959060"/>
            <a:chOff x="992332" y="1321378"/>
            <a:chExt cx="10860956" cy="49590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69A902-7D05-DE4A-B0E6-4D5C92BDE11F}"/>
                </a:ext>
              </a:extLst>
            </p:cNvPr>
            <p:cNvGrpSpPr/>
            <p:nvPr/>
          </p:nvGrpSpPr>
          <p:grpSpPr>
            <a:xfrm>
              <a:off x="3235037" y="2270414"/>
              <a:ext cx="5747901" cy="4010024"/>
              <a:chOff x="3235037" y="2270414"/>
              <a:chExt cx="5747901" cy="401002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29F3F24-8D3C-4DE3-B624-86ECD7E6CBA7}"/>
                  </a:ext>
                </a:extLst>
              </p:cNvPr>
              <p:cNvSpPr/>
              <p:nvPr/>
            </p:nvSpPr>
            <p:spPr>
              <a:xfrm>
                <a:off x="3240233" y="2270414"/>
                <a:ext cx="5702875" cy="4005693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30B0B3B4-3CB5-46B4-9FCB-9A883BCA3310}"/>
                  </a:ext>
                </a:extLst>
              </p:cNvPr>
              <p:cNvCxnSpPr/>
              <p:nvPr/>
            </p:nvCxnSpPr>
            <p:spPr>
              <a:xfrm flipV="1">
                <a:off x="3235902" y="2496414"/>
                <a:ext cx="5711534" cy="3465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D9093-AD22-4F72-B63A-C7EA499A0ED4}"/>
                  </a:ext>
                </a:extLst>
              </p:cNvPr>
              <p:cNvSpPr txBox="1"/>
              <p:nvPr/>
            </p:nvSpPr>
            <p:spPr>
              <a:xfrm>
                <a:off x="3235037" y="2273878"/>
                <a:ext cx="5747901" cy="25391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05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카운터 화면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102638-B054-462A-8AED-F28FBE38EF53}"/>
                  </a:ext>
                </a:extLst>
              </p:cNvPr>
              <p:cNvSpPr/>
              <p:nvPr/>
            </p:nvSpPr>
            <p:spPr>
              <a:xfrm>
                <a:off x="3244561" y="2499880"/>
                <a:ext cx="784513" cy="3780558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2190F9-6B70-4174-8512-3F070F680045}"/>
                  </a:ext>
                </a:extLst>
              </p:cNvPr>
              <p:cNvSpPr/>
              <p:nvPr/>
            </p:nvSpPr>
            <p:spPr>
              <a:xfrm>
                <a:off x="4166755" y="2651414"/>
                <a:ext cx="4646466" cy="346017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4CA03C-DC09-4E0F-A42E-97AAD4308FE1}"/>
                  </a:ext>
                </a:extLst>
              </p:cNvPr>
              <p:cNvSpPr/>
              <p:nvPr/>
            </p:nvSpPr>
            <p:spPr>
              <a:xfrm>
                <a:off x="4019550" y="2504209"/>
                <a:ext cx="4923558" cy="377189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3039654-6C5D-4EA1-8851-46E60CDB6E2F}"/>
                  </a:ext>
                </a:extLst>
              </p:cNvPr>
              <p:cNvSpPr/>
              <p:nvPr/>
            </p:nvSpPr>
            <p:spPr>
              <a:xfrm>
                <a:off x="6084742" y="2759652"/>
                <a:ext cx="827807" cy="438150"/>
              </a:xfrm>
              <a:prstGeom prst="rect">
                <a:avLst/>
              </a:prstGeom>
              <a:solidFill>
                <a:srgbClr val="92D050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E11A66-EDC2-42F1-8FCC-F9D5A94D1B1F}"/>
                  </a:ext>
                </a:extLst>
              </p:cNvPr>
              <p:cNvSpPr/>
              <p:nvPr/>
            </p:nvSpPr>
            <p:spPr>
              <a:xfrm>
                <a:off x="6084741" y="3261879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7616028-C2A5-458F-92C6-C9D1CD99C155}"/>
                  </a:ext>
                </a:extLst>
              </p:cNvPr>
              <p:cNvSpPr/>
              <p:nvPr/>
            </p:nvSpPr>
            <p:spPr>
              <a:xfrm>
                <a:off x="6093401" y="3885333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ECE47CF-5FA2-4D47-8B7D-0CE1E4C3006F}"/>
                  </a:ext>
                </a:extLst>
              </p:cNvPr>
              <p:cNvSpPr/>
              <p:nvPr/>
            </p:nvSpPr>
            <p:spPr>
              <a:xfrm>
                <a:off x="6093400" y="4387560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519C13A-08BD-4A65-9C99-490B15A6B80B}"/>
                  </a:ext>
                </a:extLst>
              </p:cNvPr>
              <p:cNvSpPr/>
              <p:nvPr/>
            </p:nvSpPr>
            <p:spPr>
              <a:xfrm>
                <a:off x="6102060" y="5045652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529ECB0-40FA-4C3C-84B9-BE355151046E}"/>
                  </a:ext>
                </a:extLst>
              </p:cNvPr>
              <p:cNvSpPr/>
              <p:nvPr/>
            </p:nvSpPr>
            <p:spPr>
              <a:xfrm>
                <a:off x="6102059" y="5547879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4E4DB78-0933-4F45-85E0-181E9BA4D522}"/>
                  </a:ext>
                </a:extLst>
              </p:cNvPr>
              <p:cNvSpPr/>
              <p:nvPr/>
            </p:nvSpPr>
            <p:spPr>
              <a:xfrm>
                <a:off x="6967969" y="2759651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B2D355A-161D-4C34-A0BF-B24898B0A4B6}"/>
                  </a:ext>
                </a:extLst>
              </p:cNvPr>
              <p:cNvSpPr/>
              <p:nvPr/>
            </p:nvSpPr>
            <p:spPr>
              <a:xfrm>
                <a:off x="6967968" y="3261878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31235B6-B321-45A4-8702-E0F31E906912}"/>
                  </a:ext>
                </a:extLst>
              </p:cNvPr>
              <p:cNvSpPr/>
              <p:nvPr/>
            </p:nvSpPr>
            <p:spPr>
              <a:xfrm>
                <a:off x="6976628" y="3885332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5E0E3F5-6F42-4B89-8AB6-1091D6619A7E}"/>
                  </a:ext>
                </a:extLst>
              </p:cNvPr>
              <p:cNvSpPr/>
              <p:nvPr/>
            </p:nvSpPr>
            <p:spPr>
              <a:xfrm>
                <a:off x="6976627" y="4387559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B4B3CDE-0C77-45B4-92E4-0009EB8ECDB8}"/>
                  </a:ext>
                </a:extLst>
              </p:cNvPr>
              <p:cNvSpPr/>
              <p:nvPr/>
            </p:nvSpPr>
            <p:spPr>
              <a:xfrm>
                <a:off x="6985287" y="5045651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D0799E1-6034-4845-98BA-C769FE42543E}"/>
                  </a:ext>
                </a:extLst>
              </p:cNvPr>
              <p:cNvSpPr/>
              <p:nvPr/>
            </p:nvSpPr>
            <p:spPr>
              <a:xfrm>
                <a:off x="6985286" y="5547878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37B0E2E-45BD-4749-82CA-CE3A5F96B064}"/>
                  </a:ext>
                </a:extLst>
              </p:cNvPr>
              <p:cNvSpPr/>
              <p:nvPr/>
            </p:nvSpPr>
            <p:spPr>
              <a:xfrm>
                <a:off x="4318287" y="2759652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98EFF780-3324-4C0D-A120-DFF29BCD2664}"/>
                  </a:ext>
                </a:extLst>
              </p:cNvPr>
              <p:cNvSpPr/>
              <p:nvPr/>
            </p:nvSpPr>
            <p:spPr>
              <a:xfrm>
                <a:off x="4318286" y="3261879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487A654-B1A2-42FD-B9F2-0691E10E2D8B}"/>
                  </a:ext>
                </a:extLst>
              </p:cNvPr>
              <p:cNvSpPr/>
              <p:nvPr/>
            </p:nvSpPr>
            <p:spPr>
              <a:xfrm>
                <a:off x="4326946" y="3885333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800184A-66CA-4A0E-AA35-D08E61673529}"/>
                  </a:ext>
                </a:extLst>
              </p:cNvPr>
              <p:cNvSpPr/>
              <p:nvPr/>
            </p:nvSpPr>
            <p:spPr>
              <a:xfrm>
                <a:off x="4326945" y="4387560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58BDA00-CFDE-4651-8E40-AF4802CA0ABC}"/>
                  </a:ext>
                </a:extLst>
              </p:cNvPr>
              <p:cNvSpPr/>
              <p:nvPr/>
            </p:nvSpPr>
            <p:spPr>
              <a:xfrm>
                <a:off x="4335605" y="5045652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2CECE6E-6576-4F86-B433-566B7FF332D9}"/>
                  </a:ext>
                </a:extLst>
              </p:cNvPr>
              <p:cNvSpPr/>
              <p:nvPr/>
            </p:nvSpPr>
            <p:spPr>
              <a:xfrm>
                <a:off x="4335604" y="5547879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3F6FA65-2268-46E9-9707-A8BD99E69EEC}"/>
                  </a:ext>
                </a:extLst>
              </p:cNvPr>
              <p:cNvSpPr/>
              <p:nvPr/>
            </p:nvSpPr>
            <p:spPr>
              <a:xfrm>
                <a:off x="5201514" y="2759651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C03225A-AC06-4FF4-9FD6-F6542B40B0B2}"/>
                  </a:ext>
                </a:extLst>
              </p:cNvPr>
              <p:cNvSpPr/>
              <p:nvPr/>
            </p:nvSpPr>
            <p:spPr>
              <a:xfrm>
                <a:off x="5201513" y="3261878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5751674-14E0-4384-9217-9CCD4F349A16}"/>
                  </a:ext>
                </a:extLst>
              </p:cNvPr>
              <p:cNvSpPr/>
              <p:nvPr/>
            </p:nvSpPr>
            <p:spPr>
              <a:xfrm>
                <a:off x="5210173" y="3885332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06F3DCF-67B9-4CC9-9703-20820893E430}"/>
                  </a:ext>
                </a:extLst>
              </p:cNvPr>
              <p:cNvSpPr/>
              <p:nvPr/>
            </p:nvSpPr>
            <p:spPr>
              <a:xfrm>
                <a:off x="5210172" y="4387559"/>
                <a:ext cx="827807" cy="438150"/>
              </a:xfrm>
              <a:prstGeom prst="rect">
                <a:avLst/>
              </a:prstGeom>
              <a:solidFill>
                <a:srgbClr val="FE575E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9421AF2-C72B-4113-B735-6070939C04A4}"/>
                  </a:ext>
                </a:extLst>
              </p:cNvPr>
              <p:cNvSpPr/>
              <p:nvPr/>
            </p:nvSpPr>
            <p:spPr>
              <a:xfrm>
                <a:off x="5218832" y="5045651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2C9233AE-D995-4C1A-8C82-C5D85DA0749D}"/>
                  </a:ext>
                </a:extLst>
              </p:cNvPr>
              <p:cNvSpPr/>
              <p:nvPr/>
            </p:nvSpPr>
            <p:spPr>
              <a:xfrm>
                <a:off x="5218831" y="5547878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CD9AB29-89AA-4E0D-AF78-A91925841435}"/>
                  </a:ext>
                </a:extLst>
              </p:cNvPr>
              <p:cNvSpPr/>
              <p:nvPr/>
            </p:nvSpPr>
            <p:spPr>
              <a:xfrm>
                <a:off x="7851196" y="2759650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5B225E6F-01B8-4C52-A4E5-ADAFE305D5E7}"/>
                  </a:ext>
                </a:extLst>
              </p:cNvPr>
              <p:cNvSpPr/>
              <p:nvPr/>
            </p:nvSpPr>
            <p:spPr>
              <a:xfrm>
                <a:off x="7851195" y="3261877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E3C55564-4881-43D3-833E-CFB697863955}"/>
                  </a:ext>
                </a:extLst>
              </p:cNvPr>
              <p:cNvSpPr/>
              <p:nvPr/>
            </p:nvSpPr>
            <p:spPr>
              <a:xfrm>
                <a:off x="7859855" y="3885331"/>
                <a:ext cx="827807" cy="438150"/>
              </a:xfrm>
              <a:prstGeom prst="rect">
                <a:avLst/>
              </a:prstGeom>
              <a:solidFill>
                <a:srgbClr val="92D050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70F22F0-9CD5-4EC8-8A35-988DDDCE5B2E}"/>
                  </a:ext>
                </a:extLst>
              </p:cNvPr>
              <p:cNvSpPr/>
              <p:nvPr/>
            </p:nvSpPr>
            <p:spPr>
              <a:xfrm>
                <a:off x="7859854" y="4387558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601C540-A150-4FE9-847B-41F87D259196}"/>
                  </a:ext>
                </a:extLst>
              </p:cNvPr>
              <p:cNvSpPr/>
              <p:nvPr/>
            </p:nvSpPr>
            <p:spPr>
              <a:xfrm>
                <a:off x="7868514" y="5045650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C30B32B-7951-45EA-A658-5338BF4CBCC1}"/>
                  </a:ext>
                </a:extLst>
              </p:cNvPr>
              <p:cNvSpPr/>
              <p:nvPr/>
            </p:nvSpPr>
            <p:spPr>
              <a:xfrm>
                <a:off x="7868513" y="5547877"/>
                <a:ext cx="827807" cy="4381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BD9022-C562-4200-84F1-743A3B6226E8}"/>
                  </a:ext>
                </a:extLst>
              </p:cNvPr>
              <p:cNvSpPr txBox="1"/>
              <p:nvPr/>
            </p:nvSpPr>
            <p:spPr>
              <a:xfrm>
                <a:off x="4326082" y="2758786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1번 PC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9F7D16-1442-49C1-9909-2666BABFBE0C}"/>
                  </a:ext>
                </a:extLst>
              </p:cNvPr>
              <p:cNvSpPr txBox="1"/>
              <p:nvPr/>
            </p:nvSpPr>
            <p:spPr>
              <a:xfrm>
                <a:off x="5209309" y="275878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2번 PC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2D0A4AE-7B89-49F0-A0F7-F7C853E6D595}"/>
                  </a:ext>
                </a:extLst>
              </p:cNvPr>
              <p:cNvSpPr txBox="1"/>
              <p:nvPr/>
            </p:nvSpPr>
            <p:spPr>
              <a:xfrm>
                <a:off x="6092536" y="276744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3번 PC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310ABC-0938-4FF1-8733-6E46DB99F66C}"/>
                  </a:ext>
                </a:extLst>
              </p:cNvPr>
              <p:cNvSpPr txBox="1"/>
              <p:nvPr/>
            </p:nvSpPr>
            <p:spPr>
              <a:xfrm>
                <a:off x="6967104" y="276744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4번 PC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9DAB76-47AD-4DB9-BC2A-385E8D90AEEF}"/>
                  </a:ext>
                </a:extLst>
              </p:cNvPr>
              <p:cNvSpPr txBox="1"/>
              <p:nvPr/>
            </p:nvSpPr>
            <p:spPr>
              <a:xfrm>
                <a:off x="7850332" y="2758786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5번 PC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EAE1AD0-AA99-49D9-8F4D-FA1B7082989C}"/>
                  </a:ext>
                </a:extLst>
              </p:cNvPr>
              <p:cNvSpPr txBox="1"/>
              <p:nvPr/>
            </p:nvSpPr>
            <p:spPr>
              <a:xfrm>
                <a:off x="4317422" y="326967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6번 PC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49E0477-E09D-4D44-AA15-FBC9A383769A}"/>
                  </a:ext>
                </a:extLst>
              </p:cNvPr>
              <p:cNvSpPr txBox="1"/>
              <p:nvPr/>
            </p:nvSpPr>
            <p:spPr>
              <a:xfrm>
                <a:off x="5209309" y="326101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7번 PC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C463A4-CA81-4943-AB17-2342A4F85790}"/>
                  </a:ext>
                </a:extLst>
              </p:cNvPr>
              <p:cNvSpPr txBox="1"/>
              <p:nvPr/>
            </p:nvSpPr>
            <p:spPr>
              <a:xfrm>
                <a:off x="6083877" y="326101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8번 PC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0B21468-A5DC-4700-A4CC-E20A761C5BEF}"/>
                  </a:ext>
                </a:extLst>
              </p:cNvPr>
              <p:cNvSpPr txBox="1"/>
              <p:nvPr/>
            </p:nvSpPr>
            <p:spPr>
              <a:xfrm>
                <a:off x="6984423" y="326101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9번 PC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F867218-A19B-49BD-B6BF-93B1D544F088}"/>
                  </a:ext>
                </a:extLst>
              </p:cNvPr>
              <p:cNvSpPr txBox="1"/>
              <p:nvPr/>
            </p:nvSpPr>
            <p:spPr>
              <a:xfrm>
                <a:off x="7850331" y="326101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10번 PC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B9A222-2FC5-4124-BB9F-D23B5A41CE08}"/>
                  </a:ext>
                </a:extLst>
              </p:cNvPr>
              <p:cNvSpPr txBox="1"/>
              <p:nvPr/>
            </p:nvSpPr>
            <p:spPr>
              <a:xfrm>
                <a:off x="4317422" y="3884467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11번 PC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DE9A8AA-DEA6-4775-9A34-D604E43069FA}"/>
                  </a:ext>
                </a:extLst>
              </p:cNvPr>
              <p:cNvSpPr txBox="1"/>
              <p:nvPr/>
            </p:nvSpPr>
            <p:spPr>
              <a:xfrm>
                <a:off x="5200650" y="3893127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12번 PC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512ACC1-EAA4-45BC-800E-C6465E5D2DA2}"/>
                  </a:ext>
                </a:extLst>
              </p:cNvPr>
              <p:cNvSpPr txBox="1"/>
              <p:nvPr/>
            </p:nvSpPr>
            <p:spPr>
              <a:xfrm>
                <a:off x="6075218" y="3893126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13번 PC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DB1A61A-E813-4940-9DEB-337D2BD29C06}"/>
                  </a:ext>
                </a:extLst>
              </p:cNvPr>
              <p:cNvSpPr txBox="1"/>
              <p:nvPr/>
            </p:nvSpPr>
            <p:spPr>
              <a:xfrm>
                <a:off x="6975763" y="3893127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14번 PC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6630078-8720-437F-8934-0AEE16DDA572}"/>
                  </a:ext>
                </a:extLst>
              </p:cNvPr>
              <p:cNvSpPr txBox="1"/>
              <p:nvPr/>
            </p:nvSpPr>
            <p:spPr>
              <a:xfrm>
                <a:off x="7867649" y="3884467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15번 PC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F34B7BB-E962-4DBA-BFBB-7EDC267CB368}"/>
                  </a:ext>
                </a:extLst>
              </p:cNvPr>
              <p:cNvSpPr txBox="1"/>
              <p:nvPr/>
            </p:nvSpPr>
            <p:spPr>
              <a:xfrm>
                <a:off x="4326082" y="439535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16번 PC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DB679B8-3217-4A9F-A8C6-26CE34A3789E}"/>
                  </a:ext>
                </a:extLst>
              </p:cNvPr>
              <p:cNvSpPr txBox="1"/>
              <p:nvPr/>
            </p:nvSpPr>
            <p:spPr>
              <a:xfrm>
                <a:off x="5200649" y="439535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17번 PC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AF902DF-7803-4507-A050-50429B0C1BD6}"/>
                  </a:ext>
                </a:extLst>
              </p:cNvPr>
              <p:cNvSpPr txBox="1"/>
              <p:nvPr/>
            </p:nvSpPr>
            <p:spPr>
              <a:xfrm>
                <a:off x="6075218" y="438669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18번 PC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507CA3A-5AF4-4C59-9FEE-4EC61B566C4F}"/>
                  </a:ext>
                </a:extLst>
              </p:cNvPr>
              <p:cNvSpPr txBox="1"/>
              <p:nvPr/>
            </p:nvSpPr>
            <p:spPr>
              <a:xfrm>
                <a:off x="6967105" y="439535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19번 PC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2A32E30-DC31-42AA-8383-9EB21ABAC05E}"/>
                  </a:ext>
                </a:extLst>
              </p:cNvPr>
              <p:cNvSpPr txBox="1"/>
              <p:nvPr/>
            </p:nvSpPr>
            <p:spPr>
              <a:xfrm>
                <a:off x="7850331" y="439535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20번 PC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5FCE3C-624F-49E9-8983-9846FF8F5242}"/>
                  </a:ext>
                </a:extLst>
              </p:cNvPr>
              <p:cNvSpPr txBox="1"/>
              <p:nvPr/>
            </p:nvSpPr>
            <p:spPr>
              <a:xfrm>
                <a:off x="4334741" y="505344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21번 PC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D535E9F-DD3F-4B65-B94B-1F789286FC78}"/>
                  </a:ext>
                </a:extLst>
              </p:cNvPr>
              <p:cNvSpPr txBox="1"/>
              <p:nvPr/>
            </p:nvSpPr>
            <p:spPr>
              <a:xfrm>
                <a:off x="5217968" y="505344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22번 PC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8FBCC-558B-48EA-A448-906AABB54AE9}"/>
                  </a:ext>
                </a:extLst>
              </p:cNvPr>
              <p:cNvSpPr txBox="1"/>
              <p:nvPr/>
            </p:nvSpPr>
            <p:spPr>
              <a:xfrm>
                <a:off x="6092536" y="505344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23번 PC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87F3917-0B2D-408C-BC6F-5669E4ED7D5C}"/>
                  </a:ext>
                </a:extLst>
              </p:cNvPr>
              <p:cNvSpPr txBox="1"/>
              <p:nvPr/>
            </p:nvSpPr>
            <p:spPr>
              <a:xfrm>
                <a:off x="6975763" y="504478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24번 PC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1090BF8-5CA5-43E7-BF67-E037C6E317FC}"/>
                  </a:ext>
                </a:extLst>
              </p:cNvPr>
              <p:cNvSpPr txBox="1"/>
              <p:nvPr/>
            </p:nvSpPr>
            <p:spPr>
              <a:xfrm>
                <a:off x="7850331" y="505344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25번 PC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E636213-A929-4793-9203-D1A53FB481EF}"/>
                  </a:ext>
                </a:extLst>
              </p:cNvPr>
              <p:cNvSpPr txBox="1"/>
              <p:nvPr/>
            </p:nvSpPr>
            <p:spPr>
              <a:xfrm>
                <a:off x="4334740" y="555567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26번 PC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AF44207-69E6-43FA-A70C-9CA7752D47DA}"/>
                  </a:ext>
                </a:extLst>
              </p:cNvPr>
              <p:cNvSpPr txBox="1"/>
              <p:nvPr/>
            </p:nvSpPr>
            <p:spPr>
              <a:xfrm>
                <a:off x="5200649" y="5581649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27번 PC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50B104-BA5E-4A23-817C-BE9F7EE69019}"/>
                  </a:ext>
                </a:extLst>
              </p:cNvPr>
              <p:cNvSpPr txBox="1"/>
              <p:nvPr/>
            </p:nvSpPr>
            <p:spPr>
              <a:xfrm>
                <a:off x="6101194" y="555567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28번 PC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59D8640-72EC-4169-A6EF-84995AFF17C3}"/>
                  </a:ext>
                </a:extLst>
              </p:cNvPr>
              <p:cNvSpPr txBox="1"/>
              <p:nvPr/>
            </p:nvSpPr>
            <p:spPr>
              <a:xfrm>
                <a:off x="6984422" y="555567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29번 PC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9C85A81-0092-49D1-BF38-BE690F274047}"/>
                  </a:ext>
                </a:extLst>
              </p:cNvPr>
              <p:cNvSpPr txBox="1"/>
              <p:nvPr/>
            </p:nvSpPr>
            <p:spPr>
              <a:xfrm>
                <a:off x="7850331" y="554701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30번 PC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0FDF8AC-DF39-4675-B191-880FA8686EA0}"/>
                  </a:ext>
                </a:extLst>
              </p:cNvPr>
              <p:cNvSpPr/>
              <p:nvPr/>
            </p:nvSpPr>
            <p:spPr>
              <a:xfrm>
                <a:off x="3244562" y="2499880"/>
                <a:ext cx="775855" cy="37753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 err="1">
                    <a:solidFill>
                      <a:schemeClr val="bg2">
                        <a:lumMod val="25000"/>
                      </a:schemeClr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주문목록</a:t>
                </a:r>
                <a:endParaRPr lang="ko-KR" altLang="en-US" sz="110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A82C3B-5331-44C4-84F8-222867D63404}"/>
                  </a:ext>
                </a:extLst>
              </p:cNvPr>
              <p:cNvSpPr/>
              <p:nvPr/>
            </p:nvSpPr>
            <p:spPr>
              <a:xfrm>
                <a:off x="3240232" y="2876550"/>
                <a:ext cx="775854" cy="339955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0934D6-60E4-4BDA-92F1-8B839BD8391F}"/>
                  </a:ext>
                </a:extLst>
              </p:cNvPr>
              <p:cNvSpPr txBox="1"/>
              <p:nvPr/>
            </p:nvSpPr>
            <p:spPr>
              <a:xfrm>
                <a:off x="3248025" y="2875684"/>
                <a:ext cx="768927" cy="4154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050">
                    <a:solidFill>
                      <a:schemeClr val="bg2">
                        <a:lumMod val="25000"/>
                      </a:schemeClr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주문한</a:t>
                </a:r>
              </a:p>
              <a:p>
                <a:r>
                  <a:rPr lang="ko-KR" altLang="en-US" sz="1050" err="1">
                    <a:solidFill>
                      <a:schemeClr val="bg2">
                        <a:lumMod val="25000"/>
                      </a:schemeClr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pc</a:t>
                </a:r>
                <a:r>
                  <a:rPr lang="ko-KR" altLang="en-US" sz="1050">
                    <a:solidFill>
                      <a:schemeClr val="bg2">
                        <a:lumMod val="25000"/>
                      </a:schemeClr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 목록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DAFD2D7-CDF4-4883-8A09-CE8C60AA9843}"/>
                  </a:ext>
                </a:extLst>
              </p:cNvPr>
              <p:cNvSpPr txBox="1"/>
              <p:nvPr/>
            </p:nvSpPr>
            <p:spPr>
              <a:xfrm>
                <a:off x="4317422" y="2966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35A32FF-9075-48C8-B5C2-86419C56AB25}"/>
                  </a:ext>
                </a:extLst>
              </p:cNvPr>
              <p:cNvSpPr txBox="1"/>
              <p:nvPr/>
            </p:nvSpPr>
            <p:spPr>
              <a:xfrm>
                <a:off x="5200650" y="297526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  <a:endParaRPr lang="ko-KR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2635880-0B4C-4480-BD22-DF388CE97E09}"/>
                  </a:ext>
                </a:extLst>
              </p:cNvPr>
              <p:cNvSpPr txBox="1"/>
              <p:nvPr/>
            </p:nvSpPr>
            <p:spPr>
              <a:xfrm>
                <a:off x="6101195" y="2966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/>
                    <a:ea typeface="NanumSquare"/>
                  </a:rPr>
                  <a:t>온라인 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F4A4698-CA8B-4705-B81D-78BF838AB646}"/>
                  </a:ext>
                </a:extLst>
              </p:cNvPr>
              <p:cNvSpPr txBox="1"/>
              <p:nvPr/>
            </p:nvSpPr>
            <p:spPr>
              <a:xfrm>
                <a:off x="6984423" y="2966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F49826F-A637-4CCA-BDC1-2B947658E404}"/>
                  </a:ext>
                </a:extLst>
              </p:cNvPr>
              <p:cNvSpPr txBox="1"/>
              <p:nvPr/>
            </p:nvSpPr>
            <p:spPr>
              <a:xfrm>
                <a:off x="7850331" y="296660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25D9C26-C854-4DA9-B972-15A61AEDFCB4}"/>
                  </a:ext>
                </a:extLst>
              </p:cNvPr>
              <p:cNvSpPr txBox="1"/>
              <p:nvPr/>
            </p:nvSpPr>
            <p:spPr>
              <a:xfrm>
                <a:off x="4317423" y="346883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7B8E4F-3F3E-4CBE-B200-611CAAF19F1B}"/>
                  </a:ext>
                </a:extLst>
              </p:cNvPr>
              <p:cNvSpPr txBox="1"/>
              <p:nvPr/>
            </p:nvSpPr>
            <p:spPr>
              <a:xfrm>
                <a:off x="5209308" y="3477490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70ADBDE-84BF-461C-A3F5-7CF7FE46ED80}"/>
                  </a:ext>
                </a:extLst>
              </p:cNvPr>
              <p:cNvSpPr txBox="1"/>
              <p:nvPr/>
            </p:nvSpPr>
            <p:spPr>
              <a:xfrm>
                <a:off x="6075218" y="346883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4769E19-8EC2-4A64-8409-EC6BE9355954}"/>
                  </a:ext>
                </a:extLst>
              </p:cNvPr>
              <p:cNvSpPr txBox="1"/>
              <p:nvPr/>
            </p:nvSpPr>
            <p:spPr>
              <a:xfrm>
                <a:off x="6984422" y="346883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F39F288-763F-42C5-B129-2D95AB618DDC}"/>
                  </a:ext>
                </a:extLst>
              </p:cNvPr>
              <p:cNvSpPr txBox="1"/>
              <p:nvPr/>
            </p:nvSpPr>
            <p:spPr>
              <a:xfrm>
                <a:off x="7850332" y="346883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2A115CE-B2C2-49E8-B4F0-324706098012}"/>
                  </a:ext>
                </a:extLst>
              </p:cNvPr>
              <p:cNvSpPr txBox="1"/>
              <p:nvPr/>
            </p:nvSpPr>
            <p:spPr>
              <a:xfrm>
                <a:off x="4326081" y="4092286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4417557-CD05-42C3-B5D8-9946E81570AE}"/>
                  </a:ext>
                </a:extLst>
              </p:cNvPr>
              <p:cNvSpPr txBox="1"/>
              <p:nvPr/>
            </p:nvSpPr>
            <p:spPr>
              <a:xfrm>
                <a:off x="5217968" y="4092285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7757ADE-D4AA-4C4D-9151-07E03CA0AAE7}"/>
                  </a:ext>
                </a:extLst>
              </p:cNvPr>
              <p:cNvSpPr txBox="1"/>
              <p:nvPr/>
            </p:nvSpPr>
            <p:spPr>
              <a:xfrm>
                <a:off x="6092536" y="4092286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584A6B4-8FB5-4646-95CD-8BBB987930EB}"/>
                  </a:ext>
                </a:extLst>
              </p:cNvPr>
              <p:cNvSpPr txBox="1"/>
              <p:nvPr/>
            </p:nvSpPr>
            <p:spPr>
              <a:xfrm>
                <a:off x="6967104" y="410094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4AB61F3-5431-40B1-A9CA-C09A62C9CB75}"/>
                  </a:ext>
                </a:extLst>
              </p:cNvPr>
              <p:cNvSpPr txBox="1"/>
              <p:nvPr/>
            </p:nvSpPr>
            <p:spPr>
              <a:xfrm>
                <a:off x="7858991" y="4109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/>
                  </a:rPr>
                  <a:t>온라인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1C9AF62-831C-48A9-A842-912047B1A64B}"/>
                  </a:ext>
                </a:extLst>
              </p:cNvPr>
              <p:cNvSpPr txBox="1"/>
              <p:nvPr/>
            </p:nvSpPr>
            <p:spPr>
              <a:xfrm>
                <a:off x="4334740" y="457719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7D6EC02-C74A-4612-A245-EB25C094D800}"/>
                  </a:ext>
                </a:extLst>
              </p:cNvPr>
              <p:cNvSpPr txBox="1"/>
              <p:nvPr/>
            </p:nvSpPr>
            <p:spPr>
              <a:xfrm>
                <a:off x="5209309" y="459451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32</a:t>
                </a:r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초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614497A-1024-4C2E-925A-6D5B7C467EF2}"/>
                  </a:ext>
                </a:extLst>
              </p:cNvPr>
              <p:cNvSpPr txBox="1"/>
              <p:nvPr/>
            </p:nvSpPr>
            <p:spPr>
              <a:xfrm>
                <a:off x="6075218" y="4594512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B27A9E7-C3ED-48F3-A8CB-B311216845CD}"/>
                  </a:ext>
                </a:extLst>
              </p:cNvPr>
              <p:cNvSpPr txBox="1"/>
              <p:nvPr/>
            </p:nvSpPr>
            <p:spPr>
              <a:xfrm>
                <a:off x="6967104" y="461183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148529C-1195-4F3A-AAF7-E1AE0927FCA3}"/>
                  </a:ext>
                </a:extLst>
              </p:cNvPr>
              <p:cNvSpPr txBox="1"/>
              <p:nvPr/>
            </p:nvSpPr>
            <p:spPr>
              <a:xfrm>
                <a:off x="7850331" y="4603171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C125004-A53E-4D82-8014-B8533106091F}"/>
                  </a:ext>
                </a:extLst>
              </p:cNvPr>
              <p:cNvSpPr txBox="1"/>
              <p:nvPr/>
            </p:nvSpPr>
            <p:spPr>
              <a:xfrm>
                <a:off x="4326082" y="5252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D7A98BF-4141-4997-8988-235C70F3A72B}"/>
                  </a:ext>
                </a:extLst>
              </p:cNvPr>
              <p:cNvSpPr txBox="1"/>
              <p:nvPr/>
            </p:nvSpPr>
            <p:spPr>
              <a:xfrm>
                <a:off x="5217967" y="525260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55CF02E-87F7-4AE2-9D65-D313A6E2D791}"/>
                  </a:ext>
                </a:extLst>
              </p:cNvPr>
              <p:cNvSpPr txBox="1"/>
              <p:nvPr/>
            </p:nvSpPr>
            <p:spPr>
              <a:xfrm>
                <a:off x="6109854" y="5252604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A96C070-5D1F-421E-9230-A1740E855F46}"/>
                  </a:ext>
                </a:extLst>
              </p:cNvPr>
              <p:cNvSpPr txBox="1"/>
              <p:nvPr/>
            </p:nvSpPr>
            <p:spPr>
              <a:xfrm>
                <a:off x="6984422" y="525260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B3D7C70-8252-4967-859F-9812D847C827}"/>
                  </a:ext>
                </a:extLst>
              </p:cNvPr>
              <p:cNvSpPr txBox="1"/>
              <p:nvPr/>
            </p:nvSpPr>
            <p:spPr>
              <a:xfrm>
                <a:off x="7850331" y="5261263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4E4A78B-0C93-4497-B8A4-CE542501F353}"/>
                  </a:ext>
                </a:extLst>
              </p:cNvPr>
              <p:cNvSpPr txBox="1"/>
              <p:nvPr/>
            </p:nvSpPr>
            <p:spPr>
              <a:xfrm>
                <a:off x="4334740" y="5763489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69F0FA8-8A2E-4452-B656-489F4FD4D281}"/>
                  </a:ext>
                </a:extLst>
              </p:cNvPr>
              <p:cNvSpPr txBox="1"/>
              <p:nvPr/>
            </p:nvSpPr>
            <p:spPr>
              <a:xfrm>
                <a:off x="5217968" y="5763490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E204E29-D315-466D-B4FC-146812F6017D}"/>
                  </a:ext>
                </a:extLst>
              </p:cNvPr>
              <p:cNvSpPr txBox="1"/>
              <p:nvPr/>
            </p:nvSpPr>
            <p:spPr>
              <a:xfrm>
                <a:off x="6109854" y="5754830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B75106-4FD3-45E7-B2DA-1D3586B9021D}"/>
                  </a:ext>
                </a:extLst>
              </p:cNvPr>
              <p:cNvSpPr txBox="1"/>
              <p:nvPr/>
            </p:nvSpPr>
            <p:spPr>
              <a:xfrm>
                <a:off x="6984422" y="5763490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FC561E9-054B-43F4-B2AC-F64C10A96D38}"/>
                  </a:ext>
                </a:extLst>
              </p:cNvPr>
              <p:cNvSpPr txBox="1"/>
              <p:nvPr/>
            </p:nvSpPr>
            <p:spPr>
              <a:xfrm>
                <a:off x="7867649" y="5754830"/>
                <a:ext cx="829540" cy="2154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80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오프라인</a:t>
                </a:r>
              </a:p>
            </p:txBody>
          </p:sp>
        </p:grp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BA0E1CE-1C61-4711-BEE9-2DAC33CD3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1267" y="1880753"/>
              <a:ext cx="1319646" cy="853785"/>
            </a:xfrm>
            <a:prstGeom prst="straightConnector1">
              <a:avLst/>
            </a:prstGeom>
            <a:ln w="381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52E70-1CFB-4E33-B942-2204E88CA4F2}"/>
                </a:ext>
              </a:extLst>
            </p:cNvPr>
            <p:cNvSpPr txBox="1"/>
            <p:nvPr/>
          </p:nvSpPr>
          <p:spPr>
            <a:xfrm>
              <a:off x="8794173" y="1321378"/>
              <a:ext cx="284949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JPanel안에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 3개의 </a:t>
              </a:r>
              <a:endPara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endParaRPr>
            </a:p>
            <a:p>
              <a:r>
                <a:rPr lang="ko-KR" alt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GridLayout으로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 자리를 만듭니다.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A7704BF-3FDC-4468-8491-50A2BA3B9248}"/>
                </a:ext>
              </a:extLst>
            </p:cNvPr>
            <p:cNvCxnSpPr>
              <a:cxnSpLocks/>
            </p:cNvCxnSpPr>
            <p:nvPr/>
          </p:nvCxnSpPr>
          <p:spPr>
            <a:xfrm>
              <a:off x="2833254" y="2885207"/>
              <a:ext cx="550717" cy="741217"/>
            </a:xfrm>
            <a:prstGeom prst="straightConnector1">
              <a:avLst/>
            </a:prstGeom>
            <a:ln w="381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6AE8C-3566-449E-A4CA-4FBAC071F170}"/>
                </a:ext>
              </a:extLst>
            </p:cNvPr>
            <p:cNvSpPr txBox="1"/>
            <p:nvPr/>
          </p:nvSpPr>
          <p:spPr>
            <a:xfrm>
              <a:off x="1156854" y="2516331"/>
              <a:ext cx="196239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주문한 </a:t>
              </a:r>
              <a:r>
                <a:rPr lang="ko-KR" alt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PC들의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목록이</a:t>
              </a:r>
            </a:p>
            <a:p>
              <a:r>
                <a:rPr lang="ko-KR" alt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List로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들어갑니다.</a:t>
              </a: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14B071D3-23BB-4961-82FF-E4A35F7342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6244" y="3855025"/>
              <a:ext cx="782783" cy="221672"/>
            </a:xfrm>
            <a:prstGeom prst="straightConnector1">
              <a:avLst/>
            </a:prstGeom>
            <a:ln w="381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4A6EC9-E37B-42C2-84ED-353A53C7D682}"/>
                </a:ext>
              </a:extLst>
            </p:cNvPr>
            <p:cNvSpPr txBox="1"/>
            <p:nvPr/>
          </p:nvSpPr>
          <p:spPr>
            <a:xfrm>
              <a:off x="9110229" y="3282661"/>
              <a:ext cx="274305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현재 사용중인 </a:t>
              </a:r>
              <a:r>
                <a:rPr lang="ko-KR" alt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PC는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 초록색으로</a:t>
              </a:r>
            </a:p>
            <a:p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바뀝니다.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99BD1F4-6921-4504-A72A-1A8D6B152917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8" y="4565070"/>
              <a:ext cx="2464376" cy="13854"/>
            </a:xfrm>
            <a:prstGeom prst="straightConnector1">
              <a:avLst/>
            </a:prstGeom>
            <a:ln w="381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F107F9-D3BA-40F3-BEFA-C10AFC811F1F}"/>
                </a:ext>
              </a:extLst>
            </p:cNvPr>
            <p:cNvSpPr txBox="1"/>
            <p:nvPr/>
          </p:nvSpPr>
          <p:spPr>
            <a:xfrm>
              <a:off x="992332" y="4265468"/>
              <a:ext cx="210506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주문하기 버튼을 누르면</a:t>
              </a:r>
            </a:p>
            <a:p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Square" panose="020B0600000101010101" pitchFamily="34" charset="-127"/>
                  <a:ea typeface="NanumSquare"/>
                </a:rPr>
                <a:t>빨간색으로 바뀝니다.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358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8CF0CD-EBA7-8047-9CAF-42F9DD5119C6}"/>
              </a:ext>
            </a:extLst>
          </p:cNvPr>
          <p:cNvGrpSpPr/>
          <p:nvPr/>
        </p:nvGrpSpPr>
        <p:grpSpPr>
          <a:xfrm>
            <a:off x="2804332" y="2356802"/>
            <a:ext cx="6583330" cy="4107603"/>
            <a:chOff x="2804332" y="2356802"/>
            <a:chExt cx="6583330" cy="410760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9CCA7D4-6BEA-4BFF-A96D-7742E9337BA9}"/>
                </a:ext>
              </a:extLst>
            </p:cNvPr>
            <p:cNvSpPr/>
            <p:nvPr/>
          </p:nvSpPr>
          <p:spPr>
            <a:xfrm>
              <a:off x="4129840" y="2713803"/>
              <a:ext cx="5257822" cy="37506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170B3B-4D87-477F-B37C-907FAB0A435D}"/>
                </a:ext>
              </a:extLst>
            </p:cNvPr>
            <p:cNvSpPr/>
            <p:nvPr/>
          </p:nvSpPr>
          <p:spPr>
            <a:xfrm>
              <a:off x="2804332" y="2706635"/>
              <a:ext cx="6583330" cy="3757769"/>
            </a:xfrm>
            <a:prstGeom prst="rect">
              <a:avLst/>
            </a:prstGeom>
            <a:noFill/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1EB8B3-1EED-43FA-964C-34AAB550D46E}"/>
                </a:ext>
              </a:extLst>
            </p:cNvPr>
            <p:cNvSpPr/>
            <p:nvPr/>
          </p:nvSpPr>
          <p:spPr>
            <a:xfrm>
              <a:off x="2804333" y="2706636"/>
              <a:ext cx="1325507" cy="3757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6755F8-6D00-4462-8DCC-8F99CE7CC202}"/>
                </a:ext>
              </a:extLst>
            </p:cNvPr>
            <p:cNvSpPr/>
            <p:nvPr/>
          </p:nvSpPr>
          <p:spPr>
            <a:xfrm>
              <a:off x="4129840" y="5803887"/>
              <a:ext cx="5257822" cy="660518"/>
            </a:xfrm>
            <a:prstGeom prst="rect">
              <a:avLst/>
            </a:prstGeom>
            <a:solidFill>
              <a:srgbClr val="84878A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D8286C-7922-43B2-912B-7864387FEFB6}"/>
                </a:ext>
              </a:extLst>
            </p:cNvPr>
            <p:cNvSpPr/>
            <p:nvPr/>
          </p:nvSpPr>
          <p:spPr>
            <a:xfrm>
              <a:off x="4225998" y="2812615"/>
              <a:ext cx="5070403" cy="1730810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D3BA8C-D639-4841-A061-C2D9A2AE004D}"/>
                </a:ext>
              </a:extLst>
            </p:cNvPr>
            <p:cNvSpPr txBox="1"/>
            <p:nvPr/>
          </p:nvSpPr>
          <p:spPr>
            <a:xfrm>
              <a:off x="2873013" y="2784176"/>
              <a:ext cx="12105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r>
                <a:rPr lang="ko-KR" altLang="en-US" sz="28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</a:t>
              </a:r>
              <a:endParaRPr lang="ko-KR" altLang="en-US" sz="4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9B2016C-7CEE-487F-B1CD-54A8436986A6}"/>
                </a:ext>
              </a:extLst>
            </p:cNvPr>
            <p:cNvSpPr/>
            <p:nvPr/>
          </p:nvSpPr>
          <p:spPr>
            <a:xfrm>
              <a:off x="4225996" y="2812615"/>
              <a:ext cx="3520318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제품명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9800D12-1443-4665-9EA7-09C50F896E15}"/>
                </a:ext>
              </a:extLst>
            </p:cNvPr>
            <p:cNvSpPr/>
            <p:nvPr/>
          </p:nvSpPr>
          <p:spPr>
            <a:xfrm>
              <a:off x="7746315" y="2812615"/>
              <a:ext cx="1550086" cy="356282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수량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659A41-CB8A-440E-9BF6-5F75ECEA9EF6}"/>
                </a:ext>
              </a:extLst>
            </p:cNvPr>
            <p:cNvSpPr/>
            <p:nvPr/>
          </p:nvSpPr>
          <p:spPr>
            <a:xfrm>
              <a:off x="4225998" y="4639879"/>
              <a:ext cx="5070403" cy="1067555"/>
            </a:xfrm>
            <a:prstGeom prst="rect">
              <a:avLst/>
            </a:prstGeom>
            <a:noFill/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요청사항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0A48A0C-A143-4FCA-AEDD-8D52CB31740D}"/>
                </a:ext>
              </a:extLst>
            </p:cNvPr>
            <p:cNvSpPr/>
            <p:nvPr/>
          </p:nvSpPr>
          <p:spPr>
            <a:xfrm>
              <a:off x="7858125" y="5862638"/>
              <a:ext cx="1468846" cy="5424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접수 완료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AE3402-885E-4A4F-9A34-61C0BAF96398}"/>
                </a:ext>
              </a:extLst>
            </p:cNvPr>
            <p:cNvSpPr/>
            <p:nvPr/>
          </p:nvSpPr>
          <p:spPr>
            <a:xfrm>
              <a:off x="4225995" y="5862638"/>
              <a:ext cx="2317679" cy="54247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4000</a:t>
              </a:r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 </a:t>
              </a:r>
              <a:r>
                <a:rPr kumimoji="1"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kumimoji="1"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카드</a:t>
              </a:r>
              <a:r>
                <a:rPr kumimoji="1" lang="en-US" altLang="ko-KR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534CD-4416-4A74-8B63-1B4455F8DB49}"/>
                </a:ext>
              </a:extLst>
            </p:cNvPr>
            <p:cNvSpPr/>
            <p:nvPr/>
          </p:nvSpPr>
          <p:spPr>
            <a:xfrm>
              <a:off x="2804332" y="2356802"/>
              <a:ext cx="6583330" cy="346614"/>
            </a:xfrm>
            <a:prstGeom prst="rect">
              <a:avLst/>
            </a:prstGeom>
            <a:noFill/>
            <a:ln w="19050">
              <a:solidFill>
                <a:srgbClr val="26262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E9A446-A864-4E17-B3C4-5DF19E6BA1C7}"/>
                </a:ext>
              </a:extLst>
            </p:cNvPr>
            <p:cNvSpPr/>
            <p:nvPr/>
          </p:nvSpPr>
          <p:spPr>
            <a:xfrm>
              <a:off x="9082088" y="3176064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14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5CF6AC3-4EC5-4A00-B29F-FA07438E905B}"/>
                </a:ext>
              </a:extLst>
            </p:cNvPr>
            <p:cNvSpPr/>
            <p:nvPr/>
          </p:nvSpPr>
          <p:spPr>
            <a:xfrm rot="10800000">
              <a:off x="9082088" y="4330115"/>
              <a:ext cx="214313" cy="21331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" tIns="0" rIns="0" bIns="0" rtlCol="0" anchor="t"/>
            <a:lstStyle/>
            <a:p>
              <a:r>
                <a:rPr kumimoji="1" lang="ko-KR" altLang="en-US" sz="14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▲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4B68B-E061-4736-BA56-95097EC7BFB6}"/>
                </a:ext>
              </a:extLst>
            </p:cNvPr>
            <p:cNvSpPr/>
            <p:nvPr/>
          </p:nvSpPr>
          <p:spPr>
            <a:xfrm>
              <a:off x="9082086" y="3389374"/>
              <a:ext cx="214313" cy="940740"/>
            </a:xfrm>
            <a:prstGeom prst="rect">
              <a:avLst/>
            </a:prstGeom>
            <a:noFill/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314381" y="986660"/>
            <a:ext cx="1563249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레이아웃 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576156" y="1446447"/>
            <a:ext cx="3039742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Counter_Order.java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카운터 주문 확인 프레임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2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03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92A37-C621-434A-9644-924346C2833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692811" y="2234727"/>
            <a:ext cx="1518936" cy="119576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EDC5A7-2098-4441-92B2-249A8F5F8243}"/>
              </a:ext>
            </a:extLst>
          </p:cNvPr>
          <p:cNvSpPr txBox="1"/>
          <p:nvPr/>
        </p:nvSpPr>
        <p:spPr>
          <a:xfrm>
            <a:off x="9326729" y="1588396"/>
            <a:ext cx="177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주문 내역을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Jtable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B47A9D0-17B1-424A-8CB3-5959A8F05D8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865274" y="4690951"/>
            <a:ext cx="1112427" cy="41961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2C32C3-D53B-4D1C-99CE-0AA4F552BA40}"/>
              </a:ext>
            </a:extLst>
          </p:cNvPr>
          <p:cNvSpPr txBox="1"/>
          <p:nvPr/>
        </p:nvSpPr>
        <p:spPr>
          <a:xfrm>
            <a:off x="9977701" y="4367785"/>
            <a:ext cx="191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요청사항을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JTextArea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표시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4AFE73E-7F62-437D-B9B0-A5B74DF49085}"/>
              </a:ext>
            </a:extLst>
          </p:cNvPr>
          <p:cNvCxnSpPr>
            <a:cxnSpLocks/>
          </p:cNvCxnSpPr>
          <p:nvPr/>
        </p:nvCxnSpPr>
        <p:spPr>
          <a:xfrm>
            <a:off x="1478825" y="1907446"/>
            <a:ext cx="1325507" cy="62266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BEB46E-1BA2-49D4-81D0-7BF05800DE0B}"/>
              </a:ext>
            </a:extLst>
          </p:cNvPr>
          <p:cNvSpPr txBox="1"/>
          <p:nvPr/>
        </p:nvSpPr>
        <p:spPr>
          <a:xfrm>
            <a:off x="376457" y="1261115"/>
            <a:ext cx="200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바 삭제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setUndecorated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5E3CC81-629A-754D-810A-91E225701680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380545" y="3282719"/>
            <a:ext cx="1681310" cy="5972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982146A-4CE1-9746-8690-AE0767AA9EF2}"/>
              </a:ext>
            </a:extLst>
          </p:cNvPr>
          <p:cNvSpPr txBox="1"/>
          <p:nvPr/>
        </p:nvSpPr>
        <p:spPr>
          <a:xfrm>
            <a:off x="219811" y="3880017"/>
            <a:ext cx="232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선택한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번호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464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093164" y="986660"/>
            <a:ext cx="2005677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데이터베이스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809921" y="1446447"/>
            <a:ext cx="2572179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상태 테이블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제품 테이블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주문 테이블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4318CB2-8D3D-4D8E-B6B4-87512E2A7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386836"/>
              </p:ext>
            </p:extLst>
          </p:nvPr>
        </p:nvGraphicFramePr>
        <p:xfrm>
          <a:off x="8108354" y="2298907"/>
          <a:ext cx="281531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0841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8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5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결제방법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판매가격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요청사항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3240"/>
                  </a:ext>
                </a:extLst>
              </a:tr>
            </a:tbl>
          </a:graphicData>
        </a:graphic>
      </p:graphicFrame>
      <p:graphicFrame>
        <p:nvGraphicFramePr>
          <p:cNvPr id="70" name="표 3">
            <a:extLst>
              <a:ext uri="{FF2B5EF4-FFF2-40B4-BE49-F238E27FC236}">
                <a16:creationId xmlns:a16="http://schemas.microsoft.com/office/drawing/2014/main" id="{D0B5D7C6-81F0-47D1-9DE3-9471FEF94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214279"/>
              </p:ext>
            </p:extLst>
          </p:nvPr>
        </p:nvGraphicFramePr>
        <p:xfrm>
          <a:off x="1266324" y="2298907"/>
          <a:ext cx="281628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9067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037214">
                  <a:extLst>
                    <a:ext uri="{9D8B030D-6E8A-4147-A177-3AD203B41FA5}">
                      <a16:colId xmlns:a16="http://schemas.microsoft.com/office/drawing/2014/main" val="10212244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7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오프라인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Boolean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graphicFrame>
        <p:nvGraphicFramePr>
          <p:cNvPr id="72" name="표 3">
            <a:extLst>
              <a:ext uri="{FF2B5EF4-FFF2-40B4-BE49-F238E27FC236}">
                <a16:creationId xmlns:a16="http://schemas.microsoft.com/office/drawing/2014/main" id="{A04F7759-764F-4F1D-A04D-E27945BA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93417"/>
              </p:ext>
            </p:extLst>
          </p:nvPr>
        </p:nvGraphicFramePr>
        <p:xfrm>
          <a:off x="4687858" y="2298682"/>
          <a:ext cx="28162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443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134837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제품가격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794FC47-C86B-4948-A0FC-0CC82D2773D8}"/>
              </a:ext>
            </a:extLst>
          </p:cNvPr>
          <p:cNvSpPr txBox="1"/>
          <p:nvPr/>
        </p:nvSpPr>
        <p:spPr>
          <a:xfrm>
            <a:off x="1449212" y="5664337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오프라인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상태를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저장할 테이블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3DAA13-9F46-40D5-A6EA-D2F201B01DBA}"/>
              </a:ext>
            </a:extLst>
          </p:cNvPr>
          <p:cNvSpPr txBox="1"/>
          <p:nvPr/>
        </p:nvSpPr>
        <p:spPr>
          <a:xfrm>
            <a:off x="4707637" y="5664337"/>
            <a:ext cx="2776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제품의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정보를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저장할 테이블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7474B1-F1B5-49E6-A194-14616FB99959}"/>
              </a:ext>
            </a:extLst>
          </p:cNvPr>
          <p:cNvCxnSpPr/>
          <p:nvPr/>
        </p:nvCxnSpPr>
        <p:spPr>
          <a:xfrm>
            <a:off x="4394433" y="2133600"/>
            <a:ext cx="0" cy="4424218"/>
          </a:xfrm>
          <a:prstGeom prst="line">
            <a:avLst/>
          </a:prstGeom>
          <a:ln w="19050">
            <a:solidFill>
              <a:srgbClr val="A99C9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125CA08-4929-4DD4-9CAA-8B7E44D16A5C}"/>
              </a:ext>
            </a:extLst>
          </p:cNvPr>
          <p:cNvCxnSpPr/>
          <p:nvPr/>
        </p:nvCxnSpPr>
        <p:spPr>
          <a:xfrm>
            <a:off x="7824233" y="2116027"/>
            <a:ext cx="0" cy="4424218"/>
          </a:xfrm>
          <a:prstGeom prst="line">
            <a:avLst/>
          </a:prstGeom>
          <a:ln w="19050">
            <a:solidFill>
              <a:srgbClr val="A99C9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F28B705-0994-431E-BB61-5386765A5ABD}"/>
              </a:ext>
            </a:extLst>
          </p:cNvPr>
          <p:cNvSpPr txBox="1"/>
          <p:nvPr/>
        </p:nvSpPr>
        <p:spPr>
          <a:xfrm>
            <a:off x="8384133" y="5802837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주문한 내역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저장할 테이블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63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3EA5557-303C-4A78-8A8D-6DDDF1C8D6EB}"/>
              </a:ext>
            </a:extLst>
          </p:cNvPr>
          <p:cNvSpPr txBox="1"/>
          <p:nvPr/>
        </p:nvSpPr>
        <p:spPr>
          <a:xfrm>
            <a:off x="5093164" y="986660"/>
            <a:ext cx="2005677" cy="4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709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데이터베이스</a:t>
            </a:r>
            <a:r>
              <a:rPr lang="ko-KR" altLang="en-US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구성</a:t>
            </a:r>
            <a:endParaRPr lang="ko-KR" altLang="en-US" sz="2000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BF3599-5397-492B-A6C2-8F692D46C543}"/>
              </a:ext>
            </a:extLst>
          </p:cNvPr>
          <p:cNvSpPr txBox="1"/>
          <p:nvPr/>
        </p:nvSpPr>
        <p:spPr>
          <a:xfrm>
            <a:off x="4809921" y="1446447"/>
            <a:ext cx="2572179" cy="315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상태 테이블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제품 테이블 </a:t>
            </a:r>
            <a:r>
              <a:rPr lang="en-US" altLang="ko-KR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spc="-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주문 테이블</a:t>
            </a:r>
            <a:endParaRPr lang="en-US" altLang="ko-KR" sz="1200" spc="-3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4B6654-B3B5-4799-B77C-27181FE3F66D}"/>
              </a:ext>
            </a:extLst>
          </p:cNvPr>
          <p:cNvGrpSpPr/>
          <p:nvPr/>
        </p:nvGrpSpPr>
        <p:grpSpPr>
          <a:xfrm>
            <a:off x="5924248" y="1969692"/>
            <a:ext cx="343501" cy="30109"/>
            <a:chOff x="5844109" y="887373"/>
            <a:chExt cx="457200" cy="5334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DCEA2D-A4E1-498F-83A8-3140594BEDB1}"/>
                </a:ext>
              </a:extLst>
            </p:cNvPr>
            <p:cNvCxnSpPr/>
            <p:nvPr/>
          </p:nvCxnSpPr>
          <p:spPr>
            <a:xfrm>
              <a:off x="5844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87FB87-29B0-4006-A1B4-CBDD056F0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03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86CCF4-55CF-4F2F-B88C-3B5310B6825D}"/>
                </a:ext>
              </a:extLst>
            </p:cNvPr>
            <p:cNvCxnSpPr/>
            <p:nvPr/>
          </p:nvCxnSpPr>
          <p:spPr>
            <a:xfrm>
              <a:off x="59965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B11600E-5F8E-48E3-B286-65AE9FE95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27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4FBD528-7AD0-4CEA-982A-B7E8FD2BE6C1}"/>
                </a:ext>
              </a:extLst>
            </p:cNvPr>
            <p:cNvCxnSpPr/>
            <p:nvPr/>
          </p:nvCxnSpPr>
          <p:spPr>
            <a:xfrm>
              <a:off x="61489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73C04C5-3FF0-481C-A584-41CDAEF0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5109" y="887373"/>
              <a:ext cx="76200" cy="53340"/>
            </a:xfrm>
            <a:prstGeom prst="line">
              <a:avLst/>
            </a:prstGeom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3D2CC928-1C31-4BC9-B828-DE0DFADAD489}"/>
              </a:ext>
            </a:extLst>
          </p:cNvPr>
          <p:cNvSpPr/>
          <p:nvPr/>
        </p:nvSpPr>
        <p:spPr>
          <a:xfrm>
            <a:off x="5920309" y="426779"/>
            <a:ext cx="351378" cy="3513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2D2FA9-ABD2-42D9-966E-715F7B65335C}"/>
              </a:ext>
            </a:extLst>
          </p:cNvPr>
          <p:cNvSpPr txBox="1"/>
          <p:nvPr/>
        </p:nvSpPr>
        <p:spPr>
          <a:xfrm>
            <a:off x="5933133" y="439851"/>
            <a:ext cx="32573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5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04</a:t>
            </a:r>
            <a:endParaRPr lang="ko-KR" altLang="en-US" sz="105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4318CB2-8D3D-4D8E-B6B4-87512E2A7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31030"/>
              </p:ext>
            </p:extLst>
          </p:nvPr>
        </p:nvGraphicFramePr>
        <p:xfrm>
          <a:off x="6767303" y="2298907"/>
          <a:ext cx="2815314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0841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8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5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결제방법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6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판매가격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요청사항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298640"/>
                  </a:ext>
                </a:extLst>
              </a:tr>
            </a:tbl>
          </a:graphicData>
        </a:graphic>
      </p:graphicFrame>
      <p:graphicFrame>
        <p:nvGraphicFramePr>
          <p:cNvPr id="70" name="표 3">
            <a:extLst>
              <a:ext uri="{FF2B5EF4-FFF2-40B4-BE49-F238E27FC236}">
                <a16:creationId xmlns:a16="http://schemas.microsoft.com/office/drawing/2014/main" id="{D0B5D7C6-81F0-47D1-9DE3-9471FEF94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347475"/>
              </p:ext>
            </p:extLst>
          </p:nvPr>
        </p:nvGraphicFramePr>
        <p:xfrm>
          <a:off x="2558586" y="2298907"/>
          <a:ext cx="281628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9067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037214">
                  <a:extLst>
                    <a:ext uri="{9D8B030D-6E8A-4147-A177-3AD203B41FA5}">
                      <a16:colId xmlns:a16="http://schemas.microsoft.com/office/drawing/2014/main" val="10212244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7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오프라인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Boolean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graphicFrame>
        <p:nvGraphicFramePr>
          <p:cNvPr id="72" name="표 3">
            <a:extLst>
              <a:ext uri="{FF2B5EF4-FFF2-40B4-BE49-F238E27FC236}">
                <a16:creationId xmlns:a16="http://schemas.microsoft.com/office/drawing/2014/main" id="{A04F7759-764F-4F1D-A04D-E27945BA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55816"/>
              </p:ext>
            </p:extLst>
          </p:nvPr>
        </p:nvGraphicFramePr>
        <p:xfrm>
          <a:off x="2558587" y="4225834"/>
          <a:ext cx="28162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443">
                  <a:extLst>
                    <a:ext uri="{9D8B030D-6E8A-4147-A177-3AD203B41FA5}">
                      <a16:colId xmlns:a16="http://schemas.microsoft.com/office/drawing/2014/main" val="3121884828"/>
                    </a:ext>
                  </a:extLst>
                </a:gridCol>
                <a:gridCol w="1134837">
                  <a:extLst>
                    <a:ext uri="{9D8B030D-6E8A-4147-A177-3AD203B41FA5}">
                      <a16:colId xmlns:a16="http://schemas.microsoft.com/office/drawing/2014/main" val="6628839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컬럼명</a:t>
                      </a:r>
                      <a:endParaRPr lang="ko-KR" altLang="en-US" b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4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(PRI)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3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제품가격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14640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7474B1-F1B5-49E6-A194-14616FB99959}"/>
              </a:ext>
            </a:extLst>
          </p:cNvPr>
          <p:cNvCxnSpPr>
            <a:cxnSpLocks/>
          </p:cNvCxnSpPr>
          <p:nvPr/>
        </p:nvCxnSpPr>
        <p:spPr>
          <a:xfrm>
            <a:off x="5374867" y="3232727"/>
            <a:ext cx="1392436" cy="378691"/>
          </a:xfrm>
          <a:prstGeom prst="line">
            <a:avLst/>
          </a:prstGeom>
          <a:ln w="19050">
            <a:solidFill>
              <a:srgbClr val="A99C9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506A861-DB1C-433E-A8D0-41E206C5AAC9}"/>
              </a:ext>
            </a:extLst>
          </p:cNvPr>
          <p:cNvCxnSpPr>
            <a:cxnSpLocks/>
          </p:cNvCxnSpPr>
          <p:nvPr/>
        </p:nvCxnSpPr>
        <p:spPr>
          <a:xfrm flipV="1">
            <a:off x="5374867" y="3965575"/>
            <a:ext cx="1392436" cy="1066800"/>
          </a:xfrm>
          <a:prstGeom prst="line">
            <a:avLst/>
          </a:prstGeom>
          <a:ln w="19050">
            <a:solidFill>
              <a:srgbClr val="A99C9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57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262626"/>
          </a:solidFill>
        </a:ln>
      </a:spPr>
      <a:bodyPr rtlCol="0" anchor="ctr"/>
      <a:lstStyle>
        <a:defPPr algn="ctr">
          <a:defRPr kumimoji="1" dirty="0">
            <a:solidFill>
              <a:schemeClr val="tx1"/>
            </a:solidFill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262626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NanumSquare" panose="020B0600000101010101" pitchFamily="34" charset="-127"/>
            <a:ea typeface="NanumSquare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</Words>
  <Application>Microsoft Office PowerPoint</Application>
  <PresentationFormat>와이드스크린</PresentationFormat>
  <Paragraphs>650</Paragraphs>
  <Slides>18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NanumSquare</vt:lpstr>
      <vt:lpstr>나눔스퀘어 ExtraBold</vt:lpstr>
      <vt:lpstr>Arial</vt:lpstr>
      <vt:lpstr>나눔스퀘어 Bold</vt:lpstr>
      <vt:lpstr>NanumSquare Bold</vt:lpstr>
      <vt:lpstr>맑은 고딕</vt:lpstr>
      <vt:lpstr>나눔스퀘어</vt:lpstr>
      <vt:lpstr>Calibri</vt:lpstr>
      <vt:lpstr>NanumSquare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이정윤</cp:lastModifiedBy>
  <cp:revision>1</cp:revision>
  <dcterms:created xsi:type="dcterms:W3CDTF">2019-05-29T11:51:23Z</dcterms:created>
  <dcterms:modified xsi:type="dcterms:W3CDTF">2021-05-24T16:46:07Z</dcterms:modified>
</cp:coreProperties>
</file>